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7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4" r:id="rId16"/>
    <p:sldId id="275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502" autoAdjust="0"/>
  </p:normalViewPr>
  <p:slideViewPr>
    <p:cSldViewPr snapToGrid="0">
      <p:cViewPr varScale="1">
        <p:scale>
          <a:sx n="80" d="100"/>
          <a:sy n="80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D7B05-4589-4F54-96A4-5B7EF0D26715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19D82-F729-4E30-97F6-84548D980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“</a:t>
            </a:r>
            <a:r>
              <a:rPr lang="en-US" sz="1200" i="1" dirty="0" smtClean="0"/>
              <a:t>Beware of bugs in the above code; I have only proved it correct, not tried it.</a:t>
            </a:r>
            <a:r>
              <a:rPr lang="en-US" sz="1200" dirty="0" smtClean="0"/>
              <a:t>” Donald Knuth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FED9F-8CB4-4386-A99F-B6BF2BF272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9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FED9F-8CB4-4386-A99F-B6BF2BF272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Unfortunately, simple models and complex arguments only come with an expert in the loop.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Expert in the loop:</a:t>
            </a:r>
          </a:p>
          <a:p>
            <a:r>
              <a:rPr lang="en-US" dirty="0" smtClean="0"/>
              <a:t>	come</a:t>
            </a:r>
            <a:r>
              <a:rPr lang="en-US" baseline="0" dirty="0" smtClean="0"/>
              <a:t> up with a model</a:t>
            </a:r>
          </a:p>
          <a:p>
            <a:r>
              <a:rPr lang="en-US" baseline="0" dirty="0" smtClean="0"/>
              <a:t>	justify that the model corresponds to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FED9F-8CB4-4386-A99F-B6BF2BF272A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stack but with simpler robots</a:t>
            </a:r>
          </a:p>
          <a:p>
            <a:endParaRPr lang="en-US" dirty="0" smtClean="0"/>
          </a:p>
          <a:p>
            <a:r>
              <a:rPr lang="en-US" dirty="0" smtClean="0"/>
              <a:t>Take advantage</a:t>
            </a:r>
            <a:r>
              <a:rPr lang="en-US" baseline="0" dirty="0" smtClean="0"/>
              <a:t> of 3D printing &amp; co.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CCB7-E3BA-42FA-A363-5894D3C38D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2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verification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FED9F-8CB4-4386-A99F-B6BF2BF272A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43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few words</a:t>
            </a:r>
            <a:r>
              <a:rPr lang="en-US" baseline="0" dirty="0" smtClean="0"/>
              <a:t> about rigidity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Verification</a:t>
            </a:r>
            <a:r>
              <a:rPr lang="en-US" baseline="0" dirty="0" smtClean="0"/>
              <a:t> </a:t>
            </a:r>
            <a:r>
              <a:rPr lang="en-US" baseline="0" dirty="0" smtClean="0"/>
              <a:t>= forward kinematic</a:t>
            </a:r>
          </a:p>
          <a:p>
            <a:r>
              <a:rPr lang="en-US" baseline="0" dirty="0" smtClean="0"/>
              <a:t>Synthesis = reverse kinematic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FED9F-8CB4-4386-A99F-B6BF2BF272A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!!!</a:t>
            </a:r>
            <a:r>
              <a:rPr lang="en-US" baseline="0" dirty="0" smtClean="0"/>
              <a:t> </a:t>
            </a:r>
            <a:r>
              <a:rPr lang="en-US" dirty="0" err="1" smtClean="0"/>
              <a:t>dReal</a:t>
            </a:r>
            <a:r>
              <a:rPr lang="en-US" dirty="0" smtClean="0"/>
              <a:t> is</a:t>
            </a:r>
            <a:r>
              <a:rPr lang="en-US" baseline="0" dirty="0" smtClean="0"/>
              <a:t> used at Toyota research 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FED9F-8CB4-4386-A99F-B6BF2BF272A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9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6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1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3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0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EC81E-6941-4426-926C-DE3C79772A82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965D4-B5BF-470E-8349-B472DADE4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3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emf"/><Relationship Id="rId12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wmf"/><Relationship Id="rId5" Type="http://schemas.openxmlformats.org/officeDocument/2006/relationships/image" Target="../media/image13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2016.5.02, </a:t>
            </a:r>
            <a:r>
              <a:rPr lang="en-US" dirty="0" smtClean="0"/>
              <a:t>PPR meeting</a:t>
            </a:r>
          </a:p>
          <a:p>
            <a:r>
              <a:rPr lang="en-US" dirty="0" smtClean="0"/>
              <a:t>Damien Zufferey</a:t>
            </a:r>
          </a:p>
          <a:p>
            <a:r>
              <a:rPr lang="en-US" dirty="0" smtClean="0"/>
              <a:t>Ongoing work with Martin, </a:t>
            </a:r>
            <a:r>
              <a:rPr lang="en-US" dirty="0" smtClean="0"/>
              <a:t>Stelios, Daniela, </a:t>
            </a:r>
            <a:r>
              <a:rPr lang="en-US" dirty="0" err="1" smtClean="0"/>
              <a:t>Ankur</a:t>
            </a:r>
            <a:r>
              <a:rPr lang="en-US" dirty="0" smtClean="0"/>
              <a:t>, Joseph,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60120" y="2382539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53512" y="2382538"/>
            <a:ext cx="1869816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</a:p>
          <a:p>
            <a:pPr algn="ctr"/>
            <a:r>
              <a:rPr lang="en-US" sz="2400" dirty="0" smtClean="0"/>
              <a:t>Compiler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00114" y="3968407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Verifier</a:t>
            </a:r>
          </a:p>
        </p:txBody>
      </p:sp>
      <p:sp>
        <p:nvSpPr>
          <p:cNvPr id="7" name="Down Arrow 6"/>
          <p:cNvSpPr/>
          <p:nvPr/>
        </p:nvSpPr>
        <p:spPr>
          <a:xfrm>
            <a:off x="2089763" y="3534169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3383927" y="3521365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692" y="2499393"/>
            <a:ext cx="160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Timed automaton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44708" y="2499392"/>
            <a:ext cx="1487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Nonlinear diff. eq.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241728" y="4041581"/>
            <a:ext cx="1232023" cy="9192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Spec.</a:t>
            </a:r>
            <a:endParaRPr lang="en-US" sz="2800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1511181" y="4327102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427" y="4085704"/>
            <a:ext cx="1182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FOL formula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542552" y="2184776"/>
                <a:ext cx="613609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Backends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Hybrid model-checker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SMT solver (</a:t>
                </a:r>
                <a:r>
                  <a:rPr lang="en-US" sz="2400" dirty="0" err="1" smtClean="0"/>
                  <a:t>dReal</a:t>
                </a:r>
                <a:r>
                  <a:rPr lang="en-US" sz="2400" dirty="0" smtClean="0"/>
                  <a:t>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Software verification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control theory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  inductive invariant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barrier certificate</a:t>
                </a:r>
              </a:p>
              <a:p>
                <a:r>
                  <a:rPr lang="en-US" sz="2400" dirty="0"/>
                  <a:t> </a:t>
                </a:r>
                <a:r>
                  <a:rPr lang="en-US" sz="2400" dirty="0" smtClean="0"/>
                  <a:t>   ranking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err="1" smtClean="0"/>
                  <a:t>Lyapunov</a:t>
                </a:r>
                <a:r>
                  <a:rPr lang="en-US" sz="2400" dirty="0" smtClean="0"/>
                  <a:t> function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552" y="2184776"/>
                <a:ext cx="6136095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490" t="-16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0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1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Edge Follower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47" y="3921622"/>
            <a:ext cx="2816395" cy="1584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77" y="3000294"/>
            <a:ext cx="3002280" cy="173685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59180" y="1742266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Verifier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1865" y="3008597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9322945">
            <a:off x="3250260" y="4669434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787157" y="3423417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3034683">
            <a:off x="5742610" y="5040135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91145" y="3000294"/>
            <a:ext cx="216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State-space coverage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14436" y="3390291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9" y="5214236"/>
            <a:ext cx="2464723" cy="1193983"/>
          </a:xfrm>
          <a:prstGeom prst="rect">
            <a:avLst/>
          </a:prstGeom>
        </p:spPr>
      </p:pic>
      <p:pic>
        <p:nvPicPr>
          <p:cNvPr id="8" name="small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0800000">
            <a:off x="6706079" y="1616638"/>
            <a:ext cx="2865163" cy="16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8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Avoiding </a:t>
            </a:r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collis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3716" y="3730752"/>
            <a:ext cx="4493767" cy="252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2" y="3730752"/>
            <a:ext cx="2247328" cy="224732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893292" y="1803226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Verifier</a:t>
            </a:r>
          </a:p>
        </p:txBody>
      </p:sp>
      <p:sp>
        <p:nvSpPr>
          <p:cNvPr id="8" name="Down Arrow 7"/>
          <p:cNvSpPr/>
          <p:nvPr/>
        </p:nvSpPr>
        <p:spPr>
          <a:xfrm>
            <a:off x="2685977" y="3069557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18688" y="3012825"/>
            <a:ext cx="224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Counterexample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66688" y="2206752"/>
                <a:ext cx="4255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Spec: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400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  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688" y="2206752"/>
                <a:ext cx="4255204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1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5946" y="2014429"/>
            <a:ext cx="829743" cy="88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0599" y="1994886"/>
            <a:ext cx="829743" cy="8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Controller/Robot Co-Synthesis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77602" y="1944411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56338" y="1944411"/>
            <a:ext cx="1869816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</a:p>
          <a:p>
            <a:pPr algn="ctr"/>
            <a:r>
              <a:rPr lang="en-US" sz="2400" dirty="0" smtClean="0"/>
              <a:t>Compiler</a:t>
            </a:r>
          </a:p>
        </p:txBody>
      </p:sp>
      <p:sp>
        <p:nvSpPr>
          <p:cNvPr id="6" name="Down Arrow 5"/>
          <p:cNvSpPr/>
          <p:nvPr/>
        </p:nvSpPr>
        <p:spPr>
          <a:xfrm>
            <a:off x="3864262" y="3013274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1758094" y="3013275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43075" y="3369071"/>
                <a:ext cx="1181542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75" y="3369071"/>
                <a:ext cx="1181542" cy="5088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65713" y="3369071"/>
                <a:ext cx="2148602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713" y="3369071"/>
                <a:ext cx="2148602" cy="5088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45" y="4253306"/>
            <a:ext cx="2140986" cy="1458234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3512758" y="3846364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2109598" y="3846364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rot="16200000">
            <a:off x="4210155" y="4808321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60009" y="4727993"/>
                <a:ext cx="781561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009" y="4727993"/>
                <a:ext cx="781561" cy="50885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83076" y="47306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</a:t>
            </a:r>
            <a:endParaRPr lang="en-US" sz="24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524941" y="4808319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28105" y="5640961"/>
            <a:ext cx="1349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Synthesis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86" y="1944411"/>
            <a:ext cx="4872725" cy="3696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130173" y="2445277"/>
                <a:ext cx="469487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173" y="2445277"/>
                <a:ext cx="469487" cy="50885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752078" y="4083091"/>
                <a:ext cx="451854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078" y="4083091"/>
                <a:ext cx="451854" cy="50642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24" idx="1"/>
          </p:cNvCxnSpPr>
          <p:nvPr/>
        </p:nvCxnSpPr>
        <p:spPr>
          <a:xfrm flipH="1">
            <a:off x="8610601" y="2699706"/>
            <a:ext cx="519572" cy="31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4" idx="2"/>
          </p:cNvCxnSpPr>
          <p:nvPr/>
        </p:nvCxnSpPr>
        <p:spPr>
          <a:xfrm flipH="1">
            <a:off x="9364916" y="2954134"/>
            <a:ext cx="1" cy="50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28944" y="3513931"/>
            <a:ext cx="864259" cy="486164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203495" y="4069350"/>
            <a:ext cx="1042902" cy="250433"/>
          </a:xfrm>
          <a:prstGeom prst="line">
            <a:avLst/>
          </a:prstGeom>
          <a:ln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79240" y="1864638"/>
            <a:ext cx="6713463" cy="3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9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peek inside the solver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[TACAS 16]</a:t>
            </a:r>
          </a:p>
          <a:p>
            <a:r>
              <a:rPr lang="en-US" dirty="0" smtClean="0"/>
              <a:t>Interpolants in Nonlinear Theories over the Reals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Sicun</a:t>
            </a:r>
            <a:r>
              <a:rPr lang="en-US" dirty="0" smtClean="0"/>
              <a:t> Gao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 of Constraints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24" y="2587892"/>
            <a:ext cx="4437440" cy="2004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2738" y="1818411"/>
            <a:ext cx="1203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Discrete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21037" y="1960854"/>
            <a:ext cx="161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Continuous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 flipH="1">
            <a:off x="3751111" y="2280076"/>
            <a:ext cx="113202" cy="234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 flipH="1">
            <a:off x="4894111" y="2422519"/>
            <a:ext cx="631954" cy="1325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32362" y="1893141"/>
                <a:ext cx="3607078" cy="3394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Polynomials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 smtClean="0"/>
                  <a:t>Transcendental functions</a:t>
                </a:r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Differential equations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62" y="1893141"/>
                <a:ext cx="3607078" cy="3394391"/>
              </a:xfrm>
              <a:prstGeom prst="rect">
                <a:avLst/>
              </a:prstGeom>
              <a:blipFill rotWithShape="0">
                <a:blip r:embed="rId3"/>
                <a:stretch>
                  <a:fillRect l="-2365" t="-1439" r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/>
                  <a:t>S</a:t>
                </a:r>
                <a:r>
                  <a:rPr lang="en-US" dirty="0" smtClean="0"/>
                  <a:t>atisfiability</a:t>
                </a:r>
                <a:endParaRPr lang="en-US" dirty="0"/>
              </a:p>
            </p:txBody>
          </p:sp>
        </mc:Choice>
        <mc:Fallback xmlns="">
          <p:sp>
            <p:nvSpPr>
              <p:cNvPr id="7" name="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30928" y="1870698"/>
                <a:ext cx="8183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 smtClean="0"/>
                  <a:t> + nonlinear theory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	undecidable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28" y="1870698"/>
                <a:ext cx="818365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30928" y="2493714"/>
                <a:ext cx="785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 smtClean="0"/>
                  <a:t> + nonlinear theory +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-perturbations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 smtClean="0"/>
                  <a:t>	decidable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28" y="2493714"/>
                <a:ext cx="785984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55" t="-10526" r="-15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66559" y="4087091"/>
                <a:ext cx="1887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559" y="4087091"/>
                <a:ext cx="188705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647" t="-19737" r="-122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372451" y="3843968"/>
            <a:ext cx="708740" cy="318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72451" y="4317923"/>
            <a:ext cx="708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72451" y="4473223"/>
            <a:ext cx="708740" cy="318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80571" y="3625425"/>
                <a:ext cx="25919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/>
                  <a:t>|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71" y="3625425"/>
                <a:ext cx="259192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765" t="-20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00028" y="4087090"/>
                <a:ext cx="3198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0&lt;|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028" y="4087090"/>
                <a:ext cx="3198119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97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80571" y="4561046"/>
                <a:ext cx="26264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71" y="4561046"/>
                <a:ext cx="2626425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33" t="-1973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7713598" y="3856257"/>
            <a:ext cx="6511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16238" y="4317922"/>
            <a:ext cx="6511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13598" y="4791878"/>
            <a:ext cx="6511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981136" y="3541630"/>
                <a:ext cx="8238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-sat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136" y="3541630"/>
                <a:ext cx="823815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2222" t="-10526" r="-1185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507287" y="4087090"/>
                <a:ext cx="17715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-sat / </a:t>
                </a:r>
                <a:r>
                  <a:rPr lang="en-US" sz="2400" dirty="0" err="1" smtClean="0"/>
                  <a:t>unsat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287" y="4087090"/>
                <a:ext cx="1771511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034" t="-10526" r="-482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955101" y="4561046"/>
            <a:ext cx="875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unsat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30928" y="5449633"/>
                <a:ext cx="61901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-satisfiability captures numerical computability.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28" y="5449633"/>
                <a:ext cx="6190156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95" t="-10526" r="-137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Branch-and-Prune ICP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61456"/>
                <a:ext cx="4837606" cy="4401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Consolas" panose="020B0609020204030204" pitchFamily="49" charset="0"/>
                  </a:rPr>
                  <a:t>ICP(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 smtClean="0">
                    <a:latin typeface="Consolas" panose="020B0609020204030204" pitchFamily="49" charset="0"/>
                  </a:rPr>
                  <a:t>    </a:t>
                </a:r>
                <a:r>
                  <a:rPr lang="en-US" sz="2000" dirty="0" err="1" smtClean="0">
                    <a:latin typeface="Consolas" panose="020B0609020204030204" pitchFamily="49" charset="0"/>
                  </a:rPr>
                  <a:t>S.push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while  S not empty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</a:t>
                </a:r>
                <a:r>
                  <a:rPr lang="en-US" sz="2000" dirty="0" err="1" smtClean="0">
                    <a:latin typeface="Consolas" panose="020B0609020204030204" pitchFamily="49" charset="0"/>
                  </a:rPr>
                  <a:t>S.top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()</a:t>
                </a:r>
              </a:p>
              <a:p>
                <a:r>
                  <a:rPr lang="en-US" sz="2000" dirty="0" smtClean="0">
                    <a:latin typeface="Consolas" panose="020B0609020204030204" pitchFamily="49" charset="0"/>
                  </a:rPr>
                  <a:t>        while ( … )</a:t>
                </a:r>
              </a:p>
              <a:p>
                <a:r>
                  <a:rPr lang="en-US" sz="2000" b="0" dirty="0" smtClean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prune(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if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sz="2000" dirty="0" smtClean="0"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    if  small enough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 smtClean="0"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        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-SAT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    else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branch(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        </a:t>
                </a:r>
                <a:r>
                  <a:rPr lang="en-US" sz="2000" dirty="0" err="1" smtClean="0">
                    <a:latin typeface="Consolas" panose="020B0609020204030204" pitchFamily="49" charset="0"/>
                  </a:rPr>
                  <a:t>S.push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 smtClean="0"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 smtClean="0">
                    <a:latin typeface="Consolas" panose="020B0609020204030204" pitchFamily="49" charset="0"/>
                  </a:rPr>
                  <a:t>S.push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  <a:endParaRPr lang="en-US" sz="2000" dirty="0">
                  <a:latin typeface="Consolas" panose="020B0609020204030204" pitchFamily="49" charset="0"/>
                </a:endParaRPr>
              </a:p>
              <a:p>
                <a:r>
                  <a:rPr lang="en-US" sz="2000" dirty="0" smtClean="0">
                    <a:latin typeface="Consolas" panose="020B0609020204030204" pitchFamily="49" charset="0"/>
                  </a:rPr>
                  <a:t>    return UNSAT</a:t>
                </a:r>
                <a:endParaRPr lang="en-US" sz="20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1456"/>
                <a:ext cx="4837606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1387" t="-693" r="-378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505508" y="2706779"/>
            <a:ext cx="3178629" cy="207917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02771" y="1948543"/>
            <a:ext cx="435429" cy="250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45404" y="3064320"/>
            <a:ext cx="2298835" cy="136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05508" y="3746365"/>
            <a:ext cx="4398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244241" y="3746365"/>
            <a:ext cx="4398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  <a:endCxn id="7" idx="0"/>
          </p:cNvCxnSpPr>
          <p:nvPr/>
        </p:nvCxnSpPr>
        <p:spPr>
          <a:xfrm flipH="1">
            <a:off x="9094822" y="2706779"/>
            <a:ext cx="1" cy="357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2"/>
          </p:cNvCxnSpPr>
          <p:nvPr/>
        </p:nvCxnSpPr>
        <p:spPr>
          <a:xfrm flipH="1" flipV="1">
            <a:off x="9094822" y="4428410"/>
            <a:ext cx="1" cy="357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505508" y="2706778"/>
            <a:ext cx="3178629" cy="2079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08110" y="3453979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110" y="3453979"/>
                <a:ext cx="573427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7945402" y="3064320"/>
            <a:ext cx="1130016" cy="136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223696" y="3453977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696" y="3453977"/>
                <a:ext cx="71801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9094819" y="3064320"/>
            <a:ext cx="1168818" cy="136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320219" y="3453976"/>
                <a:ext cx="727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219" y="3453976"/>
                <a:ext cx="72750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1.45833E-6 0.215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21575 L 0.00156 0.4481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44815 L 4.375E-6 0.21574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16" grpId="0" animBg="1"/>
      <p:bldP spid="5" grpId="0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Branch-and-Prune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90022" y="1924527"/>
            <a:ext cx="5379219" cy="39498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49417" y="2492020"/>
            <a:ext cx="3593421" cy="285031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66243" y="2663351"/>
            <a:ext cx="2991336" cy="264018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62194" y="2663351"/>
            <a:ext cx="1463848" cy="264018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6976" y="2663351"/>
            <a:ext cx="1463848" cy="264018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2194" y="2674184"/>
            <a:ext cx="1335108" cy="126404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6518" y="4028650"/>
            <a:ext cx="1354306" cy="128571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680983" y="2492021"/>
            <a:ext cx="3561855" cy="2822344"/>
            <a:chOff x="99822" y="2481189"/>
            <a:chExt cx="3561855" cy="2822344"/>
          </a:xfrm>
        </p:grpSpPr>
        <p:grpSp>
          <p:nvGrpSpPr>
            <p:cNvPr id="8" name="Group 7"/>
            <p:cNvGrpSpPr/>
            <p:nvPr/>
          </p:nvGrpSpPr>
          <p:grpSpPr>
            <a:xfrm>
              <a:off x="99822" y="2481189"/>
              <a:ext cx="3561855" cy="2822344"/>
              <a:chOff x="3607871" y="2456238"/>
              <a:chExt cx="3561855" cy="282234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879713" y="2638400"/>
                <a:ext cx="1331060" cy="127488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A</a:t>
                </a:r>
                <a:endParaRPr lang="en-US" sz="2400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539989" y="4003700"/>
                <a:ext cx="1331060" cy="127488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3607871" y="2456238"/>
                <a:ext cx="3561855" cy="2822343"/>
              </a:xfrm>
              <a:custGeom>
                <a:avLst/>
                <a:gdLst>
                  <a:gd name="connsiteX0" fmla="*/ 41122 w 2857058"/>
                  <a:gd name="connsiteY0" fmla="*/ 1893515 h 2278628"/>
                  <a:gd name="connsiteX1" fmla="*/ 93077 w 2857058"/>
                  <a:gd name="connsiteY1" fmla="*/ 1446706 h 2278628"/>
                  <a:gd name="connsiteX2" fmla="*/ 1007477 w 2857058"/>
                  <a:gd name="connsiteY2" fmla="*/ 1197324 h 2278628"/>
                  <a:gd name="connsiteX3" fmla="*/ 1100995 w 2857058"/>
                  <a:gd name="connsiteY3" fmla="*/ 1176542 h 2278628"/>
                  <a:gd name="connsiteX4" fmla="*/ 1817967 w 2857058"/>
                  <a:gd name="connsiteY4" fmla="*/ 137451 h 2278628"/>
                  <a:gd name="connsiteX5" fmla="*/ 2763540 w 2857058"/>
                  <a:gd name="connsiteY5" fmla="*/ 85497 h 2278628"/>
                  <a:gd name="connsiteX6" fmla="*/ 2690804 w 2857058"/>
                  <a:gd name="connsiteY6" fmla="*/ 823251 h 2278628"/>
                  <a:gd name="connsiteX7" fmla="*/ 1599758 w 2857058"/>
                  <a:gd name="connsiteY7" fmla="*/ 1311624 h 2278628"/>
                  <a:gd name="connsiteX8" fmla="*/ 986695 w 2857058"/>
                  <a:gd name="connsiteY8" fmla="*/ 2184460 h 2278628"/>
                  <a:gd name="connsiteX9" fmla="*/ 986695 w 2857058"/>
                  <a:gd name="connsiteY9" fmla="*/ 2184460 h 2278628"/>
                  <a:gd name="connsiteX10" fmla="*/ 186595 w 2857058"/>
                  <a:gd name="connsiteY10" fmla="*/ 2267588 h 2278628"/>
                  <a:gd name="connsiteX11" fmla="*/ 41122 w 2857058"/>
                  <a:gd name="connsiteY11" fmla="*/ 1893515 h 2278628"/>
                  <a:gd name="connsiteX0" fmla="*/ 41122 w 2857058"/>
                  <a:gd name="connsiteY0" fmla="*/ 1873030 h 2258143"/>
                  <a:gd name="connsiteX1" fmla="*/ 93077 w 2857058"/>
                  <a:gd name="connsiteY1" fmla="*/ 1426221 h 2258143"/>
                  <a:gd name="connsiteX2" fmla="*/ 1007477 w 2857058"/>
                  <a:gd name="connsiteY2" fmla="*/ 1176839 h 2258143"/>
                  <a:gd name="connsiteX3" fmla="*/ 1423113 w 2857058"/>
                  <a:gd name="connsiteY3" fmla="*/ 771594 h 2258143"/>
                  <a:gd name="connsiteX4" fmla="*/ 1817967 w 2857058"/>
                  <a:gd name="connsiteY4" fmla="*/ 116966 h 2258143"/>
                  <a:gd name="connsiteX5" fmla="*/ 2763540 w 2857058"/>
                  <a:gd name="connsiteY5" fmla="*/ 65012 h 2258143"/>
                  <a:gd name="connsiteX6" fmla="*/ 2690804 w 2857058"/>
                  <a:gd name="connsiteY6" fmla="*/ 802766 h 2258143"/>
                  <a:gd name="connsiteX7" fmla="*/ 1599758 w 2857058"/>
                  <a:gd name="connsiteY7" fmla="*/ 1291139 h 2258143"/>
                  <a:gd name="connsiteX8" fmla="*/ 986695 w 2857058"/>
                  <a:gd name="connsiteY8" fmla="*/ 2163975 h 2258143"/>
                  <a:gd name="connsiteX9" fmla="*/ 986695 w 2857058"/>
                  <a:gd name="connsiteY9" fmla="*/ 2163975 h 2258143"/>
                  <a:gd name="connsiteX10" fmla="*/ 186595 w 2857058"/>
                  <a:gd name="connsiteY10" fmla="*/ 2247103 h 2258143"/>
                  <a:gd name="connsiteX11" fmla="*/ 41122 w 2857058"/>
                  <a:gd name="connsiteY11" fmla="*/ 1873030 h 2258143"/>
                  <a:gd name="connsiteX0" fmla="*/ 41122 w 2857058"/>
                  <a:gd name="connsiteY0" fmla="*/ 1873030 h 2299977"/>
                  <a:gd name="connsiteX1" fmla="*/ 93077 w 2857058"/>
                  <a:gd name="connsiteY1" fmla="*/ 1426221 h 2299977"/>
                  <a:gd name="connsiteX2" fmla="*/ 1007477 w 2857058"/>
                  <a:gd name="connsiteY2" fmla="*/ 1176839 h 2299977"/>
                  <a:gd name="connsiteX3" fmla="*/ 1423113 w 2857058"/>
                  <a:gd name="connsiteY3" fmla="*/ 771594 h 2299977"/>
                  <a:gd name="connsiteX4" fmla="*/ 1817967 w 2857058"/>
                  <a:gd name="connsiteY4" fmla="*/ 116966 h 2299977"/>
                  <a:gd name="connsiteX5" fmla="*/ 2763540 w 2857058"/>
                  <a:gd name="connsiteY5" fmla="*/ 65012 h 2299977"/>
                  <a:gd name="connsiteX6" fmla="*/ 2690804 w 2857058"/>
                  <a:gd name="connsiteY6" fmla="*/ 802766 h 2299977"/>
                  <a:gd name="connsiteX7" fmla="*/ 1599758 w 2857058"/>
                  <a:gd name="connsiteY7" fmla="*/ 1291139 h 2299977"/>
                  <a:gd name="connsiteX8" fmla="*/ 986695 w 2857058"/>
                  <a:gd name="connsiteY8" fmla="*/ 2163975 h 2299977"/>
                  <a:gd name="connsiteX9" fmla="*/ 706140 w 2857058"/>
                  <a:gd name="connsiteY9" fmla="*/ 2288665 h 2299977"/>
                  <a:gd name="connsiteX10" fmla="*/ 186595 w 2857058"/>
                  <a:gd name="connsiteY10" fmla="*/ 2247103 h 2299977"/>
                  <a:gd name="connsiteX11" fmla="*/ 41122 w 2857058"/>
                  <a:gd name="connsiteY11" fmla="*/ 1873030 h 2299977"/>
                  <a:gd name="connsiteX0" fmla="*/ 41122 w 2857058"/>
                  <a:gd name="connsiteY0" fmla="*/ 1873030 h 2299977"/>
                  <a:gd name="connsiteX1" fmla="*/ 93077 w 2857058"/>
                  <a:gd name="connsiteY1" fmla="*/ 1426221 h 2299977"/>
                  <a:gd name="connsiteX2" fmla="*/ 1007477 w 2857058"/>
                  <a:gd name="connsiteY2" fmla="*/ 1176839 h 2299977"/>
                  <a:gd name="connsiteX3" fmla="*/ 1423113 w 2857058"/>
                  <a:gd name="connsiteY3" fmla="*/ 771594 h 2299977"/>
                  <a:gd name="connsiteX4" fmla="*/ 1817967 w 2857058"/>
                  <a:gd name="connsiteY4" fmla="*/ 116966 h 2299977"/>
                  <a:gd name="connsiteX5" fmla="*/ 2763540 w 2857058"/>
                  <a:gd name="connsiteY5" fmla="*/ 65012 h 2299977"/>
                  <a:gd name="connsiteX6" fmla="*/ 2690804 w 2857058"/>
                  <a:gd name="connsiteY6" fmla="*/ 802766 h 2299977"/>
                  <a:gd name="connsiteX7" fmla="*/ 1599758 w 2857058"/>
                  <a:gd name="connsiteY7" fmla="*/ 1291139 h 2299977"/>
                  <a:gd name="connsiteX8" fmla="*/ 1142558 w 2857058"/>
                  <a:gd name="connsiteY8" fmla="*/ 1893812 h 2299977"/>
                  <a:gd name="connsiteX9" fmla="*/ 706140 w 2857058"/>
                  <a:gd name="connsiteY9" fmla="*/ 2288665 h 2299977"/>
                  <a:gd name="connsiteX10" fmla="*/ 186595 w 2857058"/>
                  <a:gd name="connsiteY10" fmla="*/ 2247103 h 2299977"/>
                  <a:gd name="connsiteX11" fmla="*/ 41122 w 2857058"/>
                  <a:gd name="connsiteY11" fmla="*/ 1873030 h 2299977"/>
                  <a:gd name="connsiteX0" fmla="*/ 41122 w 2857058"/>
                  <a:gd name="connsiteY0" fmla="*/ 1873030 h 2265942"/>
                  <a:gd name="connsiteX1" fmla="*/ 93077 w 2857058"/>
                  <a:gd name="connsiteY1" fmla="*/ 1426221 h 2265942"/>
                  <a:gd name="connsiteX2" fmla="*/ 1007477 w 2857058"/>
                  <a:gd name="connsiteY2" fmla="*/ 1176839 h 2265942"/>
                  <a:gd name="connsiteX3" fmla="*/ 1423113 w 2857058"/>
                  <a:gd name="connsiteY3" fmla="*/ 771594 h 2265942"/>
                  <a:gd name="connsiteX4" fmla="*/ 1817967 w 2857058"/>
                  <a:gd name="connsiteY4" fmla="*/ 116966 h 2265942"/>
                  <a:gd name="connsiteX5" fmla="*/ 2763540 w 2857058"/>
                  <a:gd name="connsiteY5" fmla="*/ 65012 h 2265942"/>
                  <a:gd name="connsiteX6" fmla="*/ 2690804 w 2857058"/>
                  <a:gd name="connsiteY6" fmla="*/ 802766 h 2265942"/>
                  <a:gd name="connsiteX7" fmla="*/ 1599758 w 2857058"/>
                  <a:gd name="connsiteY7" fmla="*/ 1291139 h 2265942"/>
                  <a:gd name="connsiteX8" fmla="*/ 1142558 w 2857058"/>
                  <a:gd name="connsiteY8" fmla="*/ 1893812 h 2265942"/>
                  <a:gd name="connsiteX9" fmla="*/ 758095 w 2857058"/>
                  <a:gd name="connsiteY9" fmla="*/ 2205538 h 2265942"/>
                  <a:gd name="connsiteX10" fmla="*/ 186595 w 2857058"/>
                  <a:gd name="connsiteY10" fmla="*/ 2247103 h 2265942"/>
                  <a:gd name="connsiteX11" fmla="*/ 41122 w 2857058"/>
                  <a:gd name="connsiteY11" fmla="*/ 1873030 h 2265942"/>
                  <a:gd name="connsiteX0" fmla="*/ 50372 w 2866308"/>
                  <a:gd name="connsiteY0" fmla="*/ 1873030 h 2265942"/>
                  <a:gd name="connsiteX1" fmla="*/ 102327 w 2866308"/>
                  <a:gd name="connsiteY1" fmla="*/ 1426221 h 2265942"/>
                  <a:gd name="connsiteX2" fmla="*/ 1150407 w 2866308"/>
                  <a:gd name="connsiteY2" fmla="*/ 1199198 h 2265942"/>
                  <a:gd name="connsiteX3" fmla="*/ 1432363 w 2866308"/>
                  <a:gd name="connsiteY3" fmla="*/ 771594 h 2265942"/>
                  <a:gd name="connsiteX4" fmla="*/ 1827217 w 2866308"/>
                  <a:gd name="connsiteY4" fmla="*/ 116966 h 2265942"/>
                  <a:gd name="connsiteX5" fmla="*/ 2772790 w 2866308"/>
                  <a:gd name="connsiteY5" fmla="*/ 65012 h 2265942"/>
                  <a:gd name="connsiteX6" fmla="*/ 2700054 w 2866308"/>
                  <a:gd name="connsiteY6" fmla="*/ 802766 h 2265942"/>
                  <a:gd name="connsiteX7" fmla="*/ 1609008 w 2866308"/>
                  <a:gd name="connsiteY7" fmla="*/ 1291139 h 2265942"/>
                  <a:gd name="connsiteX8" fmla="*/ 1151808 w 2866308"/>
                  <a:gd name="connsiteY8" fmla="*/ 1893812 h 2265942"/>
                  <a:gd name="connsiteX9" fmla="*/ 767345 w 2866308"/>
                  <a:gd name="connsiteY9" fmla="*/ 2205538 h 2265942"/>
                  <a:gd name="connsiteX10" fmla="*/ 195845 w 2866308"/>
                  <a:gd name="connsiteY10" fmla="*/ 2247103 h 2265942"/>
                  <a:gd name="connsiteX11" fmla="*/ 50372 w 2866308"/>
                  <a:gd name="connsiteY11" fmla="*/ 1873030 h 2265942"/>
                  <a:gd name="connsiteX0" fmla="*/ 50372 w 2866308"/>
                  <a:gd name="connsiteY0" fmla="*/ 1884432 h 2277344"/>
                  <a:gd name="connsiteX1" fmla="*/ 102327 w 2866308"/>
                  <a:gd name="connsiteY1" fmla="*/ 1437623 h 2277344"/>
                  <a:gd name="connsiteX2" fmla="*/ 1150407 w 2866308"/>
                  <a:gd name="connsiteY2" fmla="*/ 1210600 h 2277344"/>
                  <a:gd name="connsiteX3" fmla="*/ 1454643 w 2866308"/>
                  <a:gd name="connsiteY3" fmla="*/ 1006581 h 2277344"/>
                  <a:gd name="connsiteX4" fmla="*/ 1827217 w 2866308"/>
                  <a:gd name="connsiteY4" fmla="*/ 128368 h 2277344"/>
                  <a:gd name="connsiteX5" fmla="*/ 2772790 w 2866308"/>
                  <a:gd name="connsiteY5" fmla="*/ 76414 h 2277344"/>
                  <a:gd name="connsiteX6" fmla="*/ 2700054 w 2866308"/>
                  <a:gd name="connsiteY6" fmla="*/ 814168 h 2277344"/>
                  <a:gd name="connsiteX7" fmla="*/ 1609008 w 2866308"/>
                  <a:gd name="connsiteY7" fmla="*/ 1302541 h 2277344"/>
                  <a:gd name="connsiteX8" fmla="*/ 1151808 w 2866308"/>
                  <a:gd name="connsiteY8" fmla="*/ 1905214 h 2277344"/>
                  <a:gd name="connsiteX9" fmla="*/ 767345 w 2866308"/>
                  <a:gd name="connsiteY9" fmla="*/ 2216940 h 2277344"/>
                  <a:gd name="connsiteX10" fmla="*/ 195845 w 2866308"/>
                  <a:gd name="connsiteY10" fmla="*/ 2258505 h 2277344"/>
                  <a:gd name="connsiteX11" fmla="*/ 50372 w 2866308"/>
                  <a:gd name="connsiteY11" fmla="*/ 1884432 h 2277344"/>
                  <a:gd name="connsiteX0" fmla="*/ 48042 w 2863978"/>
                  <a:gd name="connsiteY0" fmla="*/ 1884432 h 2277344"/>
                  <a:gd name="connsiteX1" fmla="*/ 99997 w 2863978"/>
                  <a:gd name="connsiteY1" fmla="*/ 1437623 h 2277344"/>
                  <a:gd name="connsiteX2" fmla="*/ 1114657 w 2863978"/>
                  <a:gd name="connsiteY2" fmla="*/ 1288855 h 2277344"/>
                  <a:gd name="connsiteX3" fmla="*/ 1452313 w 2863978"/>
                  <a:gd name="connsiteY3" fmla="*/ 1006581 h 2277344"/>
                  <a:gd name="connsiteX4" fmla="*/ 1824887 w 2863978"/>
                  <a:gd name="connsiteY4" fmla="*/ 128368 h 2277344"/>
                  <a:gd name="connsiteX5" fmla="*/ 2770460 w 2863978"/>
                  <a:gd name="connsiteY5" fmla="*/ 76414 h 2277344"/>
                  <a:gd name="connsiteX6" fmla="*/ 2697724 w 2863978"/>
                  <a:gd name="connsiteY6" fmla="*/ 814168 h 2277344"/>
                  <a:gd name="connsiteX7" fmla="*/ 1606678 w 2863978"/>
                  <a:gd name="connsiteY7" fmla="*/ 1302541 h 2277344"/>
                  <a:gd name="connsiteX8" fmla="*/ 1149478 w 2863978"/>
                  <a:gd name="connsiteY8" fmla="*/ 1905214 h 2277344"/>
                  <a:gd name="connsiteX9" fmla="*/ 765015 w 2863978"/>
                  <a:gd name="connsiteY9" fmla="*/ 2216940 h 2277344"/>
                  <a:gd name="connsiteX10" fmla="*/ 193515 w 2863978"/>
                  <a:gd name="connsiteY10" fmla="*/ 2258505 h 2277344"/>
                  <a:gd name="connsiteX11" fmla="*/ 48042 w 2863978"/>
                  <a:gd name="connsiteY11" fmla="*/ 1884432 h 2277344"/>
                  <a:gd name="connsiteX0" fmla="*/ 48042 w 2863978"/>
                  <a:gd name="connsiteY0" fmla="*/ 1884432 h 2277344"/>
                  <a:gd name="connsiteX1" fmla="*/ 99997 w 2863978"/>
                  <a:gd name="connsiteY1" fmla="*/ 1437623 h 2277344"/>
                  <a:gd name="connsiteX2" fmla="*/ 1114657 w 2863978"/>
                  <a:gd name="connsiteY2" fmla="*/ 1288855 h 2277344"/>
                  <a:gd name="connsiteX3" fmla="*/ 1452313 w 2863978"/>
                  <a:gd name="connsiteY3" fmla="*/ 1006581 h 2277344"/>
                  <a:gd name="connsiteX4" fmla="*/ 1824887 w 2863978"/>
                  <a:gd name="connsiteY4" fmla="*/ 128368 h 2277344"/>
                  <a:gd name="connsiteX5" fmla="*/ 2770460 w 2863978"/>
                  <a:gd name="connsiteY5" fmla="*/ 76414 h 2277344"/>
                  <a:gd name="connsiteX6" fmla="*/ 2697724 w 2863978"/>
                  <a:gd name="connsiteY6" fmla="*/ 814168 h 2277344"/>
                  <a:gd name="connsiteX7" fmla="*/ 1606678 w 2863978"/>
                  <a:gd name="connsiteY7" fmla="*/ 1224288 h 2277344"/>
                  <a:gd name="connsiteX8" fmla="*/ 1149478 w 2863978"/>
                  <a:gd name="connsiteY8" fmla="*/ 1905214 h 2277344"/>
                  <a:gd name="connsiteX9" fmla="*/ 765015 w 2863978"/>
                  <a:gd name="connsiteY9" fmla="*/ 2216940 h 2277344"/>
                  <a:gd name="connsiteX10" fmla="*/ 193515 w 2863978"/>
                  <a:gd name="connsiteY10" fmla="*/ 2258505 h 2277344"/>
                  <a:gd name="connsiteX11" fmla="*/ 48042 w 2863978"/>
                  <a:gd name="connsiteY11" fmla="*/ 1884432 h 227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63978" h="2277344">
                    <a:moveTo>
                      <a:pt x="48042" y="1884432"/>
                    </a:moveTo>
                    <a:cubicBezTo>
                      <a:pt x="32456" y="1747619"/>
                      <a:pt x="-77772" y="1536886"/>
                      <a:pt x="99997" y="1437623"/>
                    </a:cubicBezTo>
                    <a:cubicBezTo>
                      <a:pt x="277766" y="1338360"/>
                      <a:pt x="889271" y="1360695"/>
                      <a:pt x="1114657" y="1288855"/>
                    </a:cubicBezTo>
                    <a:cubicBezTo>
                      <a:pt x="1340043" y="1217015"/>
                      <a:pt x="1333941" y="1199995"/>
                      <a:pt x="1452313" y="1006581"/>
                    </a:cubicBezTo>
                    <a:cubicBezTo>
                      <a:pt x="1570685" y="813167"/>
                      <a:pt x="1605196" y="283396"/>
                      <a:pt x="1824887" y="128368"/>
                    </a:cubicBezTo>
                    <a:cubicBezTo>
                      <a:pt x="2044578" y="-26660"/>
                      <a:pt x="2624987" y="-37886"/>
                      <a:pt x="2770460" y="76414"/>
                    </a:cubicBezTo>
                    <a:cubicBezTo>
                      <a:pt x="2915933" y="190714"/>
                      <a:pt x="2891688" y="622856"/>
                      <a:pt x="2697724" y="814168"/>
                    </a:cubicBezTo>
                    <a:cubicBezTo>
                      <a:pt x="2503760" y="1005480"/>
                      <a:pt x="1864719" y="1042447"/>
                      <a:pt x="1606678" y="1224288"/>
                    </a:cubicBezTo>
                    <a:cubicBezTo>
                      <a:pt x="1348637" y="1406129"/>
                      <a:pt x="1289755" y="1739772"/>
                      <a:pt x="1149478" y="1905214"/>
                    </a:cubicBezTo>
                    <a:cubicBezTo>
                      <a:pt x="1009201" y="2070656"/>
                      <a:pt x="858533" y="2175377"/>
                      <a:pt x="765015" y="2216940"/>
                    </a:cubicBezTo>
                    <a:cubicBezTo>
                      <a:pt x="631665" y="2230795"/>
                      <a:pt x="313010" y="2313923"/>
                      <a:pt x="193515" y="2258505"/>
                    </a:cubicBezTo>
                    <a:cubicBezTo>
                      <a:pt x="74020" y="2203087"/>
                      <a:pt x="63628" y="2021245"/>
                      <a:pt x="48042" y="1884432"/>
                    </a:cubicBezTo>
                    <a:close/>
                  </a:path>
                </a:pathLst>
              </a:cu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697470" y="2940903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B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91969" y="2492020"/>
            <a:ext cx="154414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Prune by </a:t>
            </a:r>
            <a:r>
              <a:rPr lang="en-US" sz="2400" b="1" dirty="0" smtClean="0">
                <a:solidFill>
                  <a:schemeClr val="accent6"/>
                </a:solidFill>
              </a:rPr>
              <a:t>B</a:t>
            </a:r>
          </a:p>
          <a:p>
            <a:r>
              <a:rPr lang="en-US" sz="2400" dirty="0" smtClean="0"/>
              <a:t>Prune by </a:t>
            </a:r>
            <a:r>
              <a:rPr lang="en-US" sz="2400" b="1" dirty="0" smtClean="0">
                <a:solidFill>
                  <a:schemeClr val="accent2"/>
                </a:solidFill>
              </a:rPr>
              <a:t>A</a:t>
            </a:r>
          </a:p>
          <a:p>
            <a:r>
              <a:rPr lang="en-US" sz="2400" dirty="0" smtClean="0"/>
              <a:t>Branch</a:t>
            </a:r>
          </a:p>
          <a:p>
            <a:r>
              <a:rPr lang="en-US" sz="2400" dirty="0" smtClean="0"/>
              <a:t>Prune by </a:t>
            </a:r>
            <a:r>
              <a:rPr lang="en-US" sz="2400" b="1" dirty="0" smtClean="0">
                <a:solidFill>
                  <a:schemeClr val="accent2"/>
                </a:solidFill>
              </a:rPr>
              <a:t>A</a:t>
            </a:r>
          </a:p>
          <a:p>
            <a:r>
              <a:rPr lang="en-US" sz="2400" dirty="0" smtClean="0"/>
              <a:t>Prune by </a:t>
            </a:r>
            <a:r>
              <a:rPr lang="en-US" sz="2400" b="1" dirty="0" smtClean="0">
                <a:solidFill>
                  <a:schemeClr val="accent6"/>
                </a:solidFill>
              </a:rPr>
              <a:t>B</a:t>
            </a:r>
          </a:p>
          <a:p>
            <a:r>
              <a:rPr lang="en-US" sz="2400" dirty="0"/>
              <a:t>Prune by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</a:p>
          <a:p>
            <a:r>
              <a:rPr lang="en-US" sz="2400" dirty="0"/>
              <a:t>Prune by </a:t>
            </a:r>
            <a:r>
              <a:rPr lang="en-US" sz="2400" b="1" dirty="0" smtClean="0">
                <a:solidFill>
                  <a:schemeClr val="accent6"/>
                </a:solidFill>
              </a:rPr>
              <a:t>B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3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simpler models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2656" y="1975104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Effector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62656" y="3419856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Link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2962656" y="4864608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Link</a:t>
            </a:r>
            <a:endParaRPr lang="en-US" sz="2800" dirty="0"/>
          </a:p>
        </p:txBody>
      </p:sp>
      <p:sp>
        <p:nvSpPr>
          <p:cNvPr id="7" name="Up-Down Arrow 6"/>
          <p:cNvSpPr/>
          <p:nvPr/>
        </p:nvSpPr>
        <p:spPr>
          <a:xfrm>
            <a:off x="3721608" y="2913888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Up-Down Arrow 7"/>
          <p:cNvSpPr/>
          <p:nvPr/>
        </p:nvSpPr>
        <p:spPr>
          <a:xfrm>
            <a:off x="3721608" y="4358640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Up Arrow 2"/>
          <p:cNvSpPr/>
          <p:nvPr/>
        </p:nvSpPr>
        <p:spPr>
          <a:xfrm>
            <a:off x="5550408" y="2657856"/>
            <a:ext cx="573024" cy="24993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5444" y="3676703"/>
            <a:ext cx="294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Quantifier elimination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5444" y="4358640"/>
            <a:ext cx="545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Very expensive</a:t>
            </a:r>
          </a:p>
          <a:p>
            <a:r>
              <a:rPr lang="en-US" sz="2400" dirty="0" smtClean="0"/>
              <a:t>(doubly </a:t>
            </a:r>
            <a:r>
              <a:rPr lang="en-US" sz="2400" dirty="0" smtClean="0"/>
              <a:t>exponential, only for polynomials)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3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Software Verification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6200000">
            <a:off x="8006118" y="3498625"/>
            <a:ext cx="35150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 rot="14400000">
            <a:off x="3797039" y="4110197"/>
            <a:ext cx="35150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8000000">
            <a:off x="3810745" y="2964871"/>
            <a:ext cx="35150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3" y="2775168"/>
            <a:ext cx="2896138" cy="19725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99" y="2916691"/>
            <a:ext cx="653591" cy="6376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98" y="2166700"/>
            <a:ext cx="1232023" cy="1376744"/>
          </a:xfrm>
          <a:prstGeom prst="rect">
            <a:avLst/>
          </a:prstGeom>
        </p:spPr>
      </p:pic>
      <p:sp>
        <p:nvSpPr>
          <p:cNvPr id="26" name="Freeform 5"/>
          <p:cNvSpPr>
            <a:spLocks/>
          </p:cNvSpPr>
          <p:nvPr/>
        </p:nvSpPr>
        <p:spPr bwMode="auto">
          <a:xfrm>
            <a:off x="8781599" y="3873352"/>
            <a:ext cx="571564" cy="568705"/>
          </a:xfrm>
          <a:custGeom>
            <a:avLst/>
            <a:gdLst>
              <a:gd name="T0" fmla="*/ 200 w 400"/>
              <a:gd name="T1" fmla="*/ 265 h 398"/>
              <a:gd name="T2" fmla="*/ 333 w 400"/>
              <a:gd name="T3" fmla="*/ 398 h 398"/>
              <a:gd name="T4" fmla="*/ 398 w 400"/>
              <a:gd name="T5" fmla="*/ 333 h 398"/>
              <a:gd name="T6" fmla="*/ 265 w 400"/>
              <a:gd name="T7" fmla="*/ 200 h 398"/>
              <a:gd name="T8" fmla="*/ 400 w 400"/>
              <a:gd name="T9" fmla="*/ 65 h 398"/>
              <a:gd name="T10" fmla="*/ 334 w 400"/>
              <a:gd name="T11" fmla="*/ 0 h 398"/>
              <a:gd name="T12" fmla="*/ 200 w 400"/>
              <a:gd name="T13" fmla="*/ 135 h 398"/>
              <a:gd name="T14" fmla="*/ 65 w 400"/>
              <a:gd name="T15" fmla="*/ 0 h 398"/>
              <a:gd name="T16" fmla="*/ 0 w 400"/>
              <a:gd name="T17" fmla="*/ 65 h 398"/>
              <a:gd name="T18" fmla="*/ 135 w 400"/>
              <a:gd name="T19" fmla="*/ 200 h 398"/>
              <a:gd name="T20" fmla="*/ 1 w 400"/>
              <a:gd name="T21" fmla="*/ 333 h 398"/>
              <a:gd name="T22" fmla="*/ 66 w 400"/>
              <a:gd name="T23" fmla="*/ 398 h 398"/>
              <a:gd name="T24" fmla="*/ 200 w 400"/>
              <a:gd name="T25" fmla="*/ 265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" h="398">
                <a:moveTo>
                  <a:pt x="200" y="265"/>
                </a:moveTo>
                <a:lnTo>
                  <a:pt x="333" y="398"/>
                </a:lnTo>
                <a:lnTo>
                  <a:pt x="398" y="333"/>
                </a:lnTo>
                <a:lnTo>
                  <a:pt x="265" y="200"/>
                </a:lnTo>
                <a:lnTo>
                  <a:pt x="400" y="65"/>
                </a:lnTo>
                <a:lnTo>
                  <a:pt x="334" y="0"/>
                </a:lnTo>
                <a:lnTo>
                  <a:pt x="200" y="135"/>
                </a:lnTo>
                <a:lnTo>
                  <a:pt x="65" y="0"/>
                </a:lnTo>
                <a:lnTo>
                  <a:pt x="0" y="65"/>
                </a:lnTo>
                <a:lnTo>
                  <a:pt x="135" y="200"/>
                </a:lnTo>
                <a:lnTo>
                  <a:pt x="1" y="333"/>
                </a:lnTo>
                <a:lnTo>
                  <a:pt x="66" y="398"/>
                </a:lnTo>
                <a:lnTo>
                  <a:pt x="200" y="265"/>
                </a:lnTo>
                <a:close/>
              </a:path>
            </a:pathLst>
          </a:custGeom>
          <a:solidFill>
            <a:srgbClr val="FF0000"/>
          </a:solidFill>
          <a:ln w="63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43437" y="3037902"/>
            <a:ext cx="86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Proof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43437" y="3926871"/>
            <a:ext cx="224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Counterexample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Folded Corner 9"/>
          <p:cNvSpPr/>
          <p:nvPr/>
        </p:nvSpPr>
        <p:spPr>
          <a:xfrm>
            <a:off x="1990698" y="3936808"/>
            <a:ext cx="1232023" cy="120807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Spec.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7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simpler models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2656" y="1975104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Effector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62656" y="3419856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Link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2962656" y="4864608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Link</a:t>
            </a:r>
            <a:endParaRPr lang="en-US" sz="2800" dirty="0"/>
          </a:p>
        </p:txBody>
      </p:sp>
      <p:sp>
        <p:nvSpPr>
          <p:cNvPr id="7" name="Up-Down Arrow 6"/>
          <p:cNvSpPr/>
          <p:nvPr/>
        </p:nvSpPr>
        <p:spPr>
          <a:xfrm>
            <a:off x="3721608" y="2913888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Up-Down Arrow 7"/>
          <p:cNvSpPr/>
          <p:nvPr/>
        </p:nvSpPr>
        <p:spPr>
          <a:xfrm>
            <a:off x="3721608" y="4358640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Up Arrow 2"/>
          <p:cNvSpPr/>
          <p:nvPr/>
        </p:nvSpPr>
        <p:spPr>
          <a:xfrm>
            <a:off x="5550408" y="2657856"/>
            <a:ext cx="573024" cy="24993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5444" y="3676703"/>
            <a:ext cx="25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Craig interpolation</a:t>
            </a:r>
            <a:endParaRPr lang="en-US" sz="2400" dirty="0"/>
          </a:p>
        </p:txBody>
      </p:sp>
      <p:sp>
        <p:nvSpPr>
          <p:cNvPr id="9" name="Up-Down Arrow 8"/>
          <p:cNvSpPr/>
          <p:nvPr/>
        </p:nvSpPr>
        <p:spPr>
          <a:xfrm>
            <a:off x="3690366" y="2913888"/>
            <a:ext cx="288036" cy="19507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55444" y="4402943"/>
            <a:ext cx="342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Better complexity: co-NP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07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as Weak Quantifier Elimination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552" y="1847664"/>
            <a:ext cx="4437440" cy="200489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657599" y="2606260"/>
            <a:ext cx="3331029" cy="1327069"/>
          </a:xfrm>
          <a:prstGeom prst="ellipse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7"/>
          </p:cNvCxnSpPr>
          <p:nvPr/>
        </p:nvCxnSpPr>
        <p:spPr>
          <a:xfrm flipV="1">
            <a:off x="6500810" y="2345761"/>
            <a:ext cx="781733" cy="4548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80325" y="2048827"/>
            <a:ext cx="216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Kinematic chain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4724764"/>
            <a:ext cx="4096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Automatically extracted model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30 </a:t>
            </a:r>
            <a:r>
              <a:rPr lang="en-US" sz="2400" dirty="0"/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poly</a:t>
            </a:r>
            <a:r>
              <a:rPr lang="en-US" sz="2400" dirty="0"/>
              <a:t>. deg. 2, trig. </a:t>
            </a:r>
            <a:r>
              <a:rPr lang="en-US" sz="2400" dirty="0" err="1"/>
              <a:t>fct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>
            <a:off x="4934771" y="4971938"/>
            <a:ext cx="2013592" cy="70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Interpolation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77892" y="4724764"/>
                <a:ext cx="312585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Simplified model</a:t>
                </a:r>
                <a:r>
                  <a:rPr lang="en-US" sz="24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5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∧,  ∨,  ≤,  &lt;</m:t>
                    </m:r>
                  </m:oMath>
                </a14:m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Only approximate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92" y="4724764"/>
                <a:ext cx="3125856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2924" t="-3101" r="-2144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941131" y="1696092"/>
            <a:ext cx="2105891" cy="36437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Craig Interpolation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6941131" y="1967338"/>
            <a:ext cx="1369019" cy="3101255"/>
          </a:xfrm>
          <a:custGeom>
            <a:avLst/>
            <a:gdLst>
              <a:gd name="connsiteX0" fmla="*/ 318806 w 1133643"/>
              <a:gd name="connsiteY0" fmla="*/ 0 h 3080421"/>
              <a:gd name="connsiteX1" fmla="*/ 762152 w 1133643"/>
              <a:gd name="connsiteY1" fmla="*/ 221673 h 3080421"/>
              <a:gd name="connsiteX2" fmla="*/ 332661 w 1133643"/>
              <a:gd name="connsiteY2" fmla="*/ 415636 h 3080421"/>
              <a:gd name="connsiteX3" fmla="*/ 457352 w 1133643"/>
              <a:gd name="connsiteY3" fmla="*/ 1413164 h 3080421"/>
              <a:gd name="connsiteX4" fmla="*/ 1039243 w 1133643"/>
              <a:gd name="connsiteY4" fmla="*/ 651164 h 3080421"/>
              <a:gd name="connsiteX5" fmla="*/ 1025388 w 1133643"/>
              <a:gd name="connsiteY5" fmla="*/ 2161309 h 3080421"/>
              <a:gd name="connsiteX6" fmla="*/ 152 w 1133643"/>
              <a:gd name="connsiteY6" fmla="*/ 1717964 h 3080421"/>
              <a:gd name="connsiteX7" fmla="*/ 942261 w 1133643"/>
              <a:gd name="connsiteY7" fmla="*/ 2964873 h 3080421"/>
              <a:gd name="connsiteX8" fmla="*/ 110988 w 1133643"/>
              <a:gd name="connsiteY8" fmla="*/ 2951018 h 3080421"/>
              <a:gd name="connsiteX0" fmla="*/ 0 w 1369019"/>
              <a:gd name="connsiteY0" fmla="*/ 0 h 3066566"/>
              <a:gd name="connsiteX1" fmla="*/ 997528 w 1369019"/>
              <a:gd name="connsiteY1" fmla="*/ 207818 h 3066566"/>
              <a:gd name="connsiteX2" fmla="*/ 568037 w 1369019"/>
              <a:gd name="connsiteY2" fmla="*/ 401781 h 3066566"/>
              <a:gd name="connsiteX3" fmla="*/ 692728 w 1369019"/>
              <a:gd name="connsiteY3" fmla="*/ 1399309 h 3066566"/>
              <a:gd name="connsiteX4" fmla="*/ 1274619 w 1369019"/>
              <a:gd name="connsiteY4" fmla="*/ 637309 h 3066566"/>
              <a:gd name="connsiteX5" fmla="*/ 1260764 w 1369019"/>
              <a:gd name="connsiteY5" fmla="*/ 2147454 h 3066566"/>
              <a:gd name="connsiteX6" fmla="*/ 235528 w 1369019"/>
              <a:gd name="connsiteY6" fmla="*/ 1704109 h 3066566"/>
              <a:gd name="connsiteX7" fmla="*/ 1177637 w 1369019"/>
              <a:gd name="connsiteY7" fmla="*/ 2951018 h 3066566"/>
              <a:gd name="connsiteX8" fmla="*/ 346364 w 1369019"/>
              <a:gd name="connsiteY8" fmla="*/ 2937163 h 3066566"/>
              <a:gd name="connsiteX0" fmla="*/ 0 w 1369019"/>
              <a:gd name="connsiteY0" fmla="*/ 7849 h 3074415"/>
              <a:gd name="connsiteX1" fmla="*/ 997528 w 1369019"/>
              <a:gd name="connsiteY1" fmla="*/ 215667 h 3074415"/>
              <a:gd name="connsiteX2" fmla="*/ 568037 w 1369019"/>
              <a:gd name="connsiteY2" fmla="*/ 409630 h 3074415"/>
              <a:gd name="connsiteX3" fmla="*/ 692728 w 1369019"/>
              <a:gd name="connsiteY3" fmla="*/ 1407158 h 3074415"/>
              <a:gd name="connsiteX4" fmla="*/ 1274619 w 1369019"/>
              <a:gd name="connsiteY4" fmla="*/ 645158 h 3074415"/>
              <a:gd name="connsiteX5" fmla="*/ 1260764 w 1369019"/>
              <a:gd name="connsiteY5" fmla="*/ 2155303 h 3074415"/>
              <a:gd name="connsiteX6" fmla="*/ 235528 w 1369019"/>
              <a:gd name="connsiteY6" fmla="*/ 1711958 h 3074415"/>
              <a:gd name="connsiteX7" fmla="*/ 1177637 w 1369019"/>
              <a:gd name="connsiteY7" fmla="*/ 2958867 h 3074415"/>
              <a:gd name="connsiteX8" fmla="*/ 346364 w 1369019"/>
              <a:gd name="connsiteY8" fmla="*/ 2945012 h 3074415"/>
              <a:gd name="connsiteX0" fmla="*/ 0 w 1369019"/>
              <a:gd name="connsiteY0" fmla="*/ 0 h 3066566"/>
              <a:gd name="connsiteX1" fmla="*/ 997528 w 1369019"/>
              <a:gd name="connsiteY1" fmla="*/ 207818 h 3066566"/>
              <a:gd name="connsiteX2" fmla="*/ 568037 w 1369019"/>
              <a:gd name="connsiteY2" fmla="*/ 401781 h 3066566"/>
              <a:gd name="connsiteX3" fmla="*/ 692728 w 1369019"/>
              <a:gd name="connsiteY3" fmla="*/ 1399309 h 3066566"/>
              <a:gd name="connsiteX4" fmla="*/ 1274619 w 1369019"/>
              <a:gd name="connsiteY4" fmla="*/ 637309 h 3066566"/>
              <a:gd name="connsiteX5" fmla="*/ 1260764 w 1369019"/>
              <a:gd name="connsiteY5" fmla="*/ 2147454 h 3066566"/>
              <a:gd name="connsiteX6" fmla="*/ 235528 w 1369019"/>
              <a:gd name="connsiteY6" fmla="*/ 1704109 h 3066566"/>
              <a:gd name="connsiteX7" fmla="*/ 1177637 w 1369019"/>
              <a:gd name="connsiteY7" fmla="*/ 2951018 h 3066566"/>
              <a:gd name="connsiteX8" fmla="*/ 346364 w 1369019"/>
              <a:gd name="connsiteY8" fmla="*/ 2937163 h 3066566"/>
              <a:gd name="connsiteX0" fmla="*/ 0 w 1369019"/>
              <a:gd name="connsiteY0" fmla="*/ 0 h 3101255"/>
              <a:gd name="connsiteX1" fmla="*/ 997528 w 1369019"/>
              <a:gd name="connsiteY1" fmla="*/ 207818 h 3101255"/>
              <a:gd name="connsiteX2" fmla="*/ 568037 w 1369019"/>
              <a:gd name="connsiteY2" fmla="*/ 401781 h 3101255"/>
              <a:gd name="connsiteX3" fmla="*/ 692728 w 1369019"/>
              <a:gd name="connsiteY3" fmla="*/ 1399309 h 3101255"/>
              <a:gd name="connsiteX4" fmla="*/ 1274619 w 1369019"/>
              <a:gd name="connsiteY4" fmla="*/ 637309 h 3101255"/>
              <a:gd name="connsiteX5" fmla="*/ 1260764 w 1369019"/>
              <a:gd name="connsiteY5" fmla="*/ 2147454 h 3101255"/>
              <a:gd name="connsiteX6" fmla="*/ 235528 w 1369019"/>
              <a:gd name="connsiteY6" fmla="*/ 1704109 h 3101255"/>
              <a:gd name="connsiteX7" fmla="*/ 1177637 w 1369019"/>
              <a:gd name="connsiteY7" fmla="*/ 2951018 h 3101255"/>
              <a:gd name="connsiteX8" fmla="*/ 221673 w 1369019"/>
              <a:gd name="connsiteY8" fmla="*/ 3006435 h 3101255"/>
              <a:gd name="connsiteX0" fmla="*/ 0 w 1369019"/>
              <a:gd name="connsiteY0" fmla="*/ 0 h 3101255"/>
              <a:gd name="connsiteX1" fmla="*/ 997528 w 1369019"/>
              <a:gd name="connsiteY1" fmla="*/ 207818 h 3101255"/>
              <a:gd name="connsiteX2" fmla="*/ 568037 w 1369019"/>
              <a:gd name="connsiteY2" fmla="*/ 401781 h 3101255"/>
              <a:gd name="connsiteX3" fmla="*/ 692728 w 1369019"/>
              <a:gd name="connsiteY3" fmla="*/ 1399309 h 3101255"/>
              <a:gd name="connsiteX4" fmla="*/ 1274619 w 1369019"/>
              <a:gd name="connsiteY4" fmla="*/ 637309 h 3101255"/>
              <a:gd name="connsiteX5" fmla="*/ 1260764 w 1369019"/>
              <a:gd name="connsiteY5" fmla="*/ 2147454 h 3101255"/>
              <a:gd name="connsiteX6" fmla="*/ 235528 w 1369019"/>
              <a:gd name="connsiteY6" fmla="*/ 1704109 h 3101255"/>
              <a:gd name="connsiteX7" fmla="*/ 1177637 w 1369019"/>
              <a:gd name="connsiteY7" fmla="*/ 2951018 h 3101255"/>
              <a:gd name="connsiteX8" fmla="*/ 152400 w 1369019"/>
              <a:gd name="connsiteY8" fmla="*/ 3006435 h 3101255"/>
              <a:gd name="connsiteX0" fmla="*/ 0 w 1369019"/>
              <a:gd name="connsiteY0" fmla="*/ 0 h 3101255"/>
              <a:gd name="connsiteX1" fmla="*/ 997528 w 1369019"/>
              <a:gd name="connsiteY1" fmla="*/ 207818 h 3101255"/>
              <a:gd name="connsiteX2" fmla="*/ 568037 w 1369019"/>
              <a:gd name="connsiteY2" fmla="*/ 401781 h 3101255"/>
              <a:gd name="connsiteX3" fmla="*/ 692728 w 1369019"/>
              <a:gd name="connsiteY3" fmla="*/ 1399309 h 3101255"/>
              <a:gd name="connsiteX4" fmla="*/ 1274619 w 1369019"/>
              <a:gd name="connsiteY4" fmla="*/ 637309 h 3101255"/>
              <a:gd name="connsiteX5" fmla="*/ 1260764 w 1369019"/>
              <a:gd name="connsiteY5" fmla="*/ 2147454 h 3101255"/>
              <a:gd name="connsiteX6" fmla="*/ 235528 w 1369019"/>
              <a:gd name="connsiteY6" fmla="*/ 1704109 h 3101255"/>
              <a:gd name="connsiteX7" fmla="*/ 1177637 w 1369019"/>
              <a:gd name="connsiteY7" fmla="*/ 2951018 h 3101255"/>
              <a:gd name="connsiteX8" fmla="*/ 27709 w 1369019"/>
              <a:gd name="connsiteY8" fmla="*/ 3006435 h 31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9019" h="3101255">
                <a:moveTo>
                  <a:pt x="0" y="0"/>
                </a:moveTo>
                <a:cubicBezTo>
                  <a:pt x="746991" y="6927"/>
                  <a:pt x="902855" y="140855"/>
                  <a:pt x="997528" y="207818"/>
                </a:cubicBezTo>
                <a:cubicBezTo>
                  <a:pt x="1092201" y="274781"/>
                  <a:pt x="618837" y="203199"/>
                  <a:pt x="568037" y="401781"/>
                </a:cubicBezTo>
                <a:cubicBezTo>
                  <a:pt x="517237" y="600363"/>
                  <a:pt x="574964" y="1360054"/>
                  <a:pt x="692728" y="1399309"/>
                </a:cubicBezTo>
                <a:cubicBezTo>
                  <a:pt x="810492" y="1438564"/>
                  <a:pt x="1179946" y="512618"/>
                  <a:pt x="1274619" y="637309"/>
                </a:cubicBezTo>
                <a:cubicBezTo>
                  <a:pt x="1369292" y="762000"/>
                  <a:pt x="1433946" y="1969654"/>
                  <a:pt x="1260764" y="2147454"/>
                </a:cubicBezTo>
                <a:cubicBezTo>
                  <a:pt x="1087582" y="2325254"/>
                  <a:pt x="249383" y="1570182"/>
                  <a:pt x="235528" y="1704109"/>
                </a:cubicBezTo>
                <a:cubicBezTo>
                  <a:pt x="221673" y="1838036"/>
                  <a:pt x="1212273" y="2733964"/>
                  <a:pt x="1177637" y="2951018"/>
                </a:cubicBezTo>
                <a:cubicBezTo>
                  <a:pt x="1143001" y="3168072"/>
                  <a:pt x="452582" y="3116117"/>
                  <a:pt x="27709" y="3006435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378104" y="1854088"/>
            <a:ext cx="829971" cy="3327756"/>
          </a:xfrm>
          <a:custGeom>
            <a:avLst/>
            <a:gdLst>
              <a:gd name="connsiteX0" fmla="*/ 554307 w 828670"/>
              <a:gd name="connsiteY0" fmla="*/ 0 h 3341610"/>
              <a:gd name="connsiteX1" fmla="*/ 125 w 828670"/>
              <a:gd name="connsiteY1" fmla="*/ 1052946 h 3341610"/>
              <a:gd name="connsiteX2" fmla="*/ 595871 w 828670"/>
              <a:gd name="connsiteY2" fmla="*/ 2119746 h 3341610"/>
              <a:gd name="connsiteX3" fmla="*/ 138671 w 828670"/>
              <a:gd name="connsiteY3" fmla="*/ 3214255 h 3341610"/>
              <a:gd name="connsiteX4" fmla="*/ 817543 w 828670"/>
              <a:gd name="connsiteY4" fmla="*/ 3325091 h 3341610"/>
              <a:gd name="connsiteX0" fmla="*/ 804990 w 829971"/>
              <a:gd name="connsiteY0" fmla="*/ 0 h 3327756"/>
              <a:gd name="connsiteX1" fmla="*/ 1426 w 829971"/>
              <a:gd name="connsiteY1" fmla="*/ 1039092 h 3327756"/>
              <a:gd name="connsiteX2" fmla="*/ 597172 w 829971"/>
              <a:gd name="connsiteY2" fmla="*/ 2105892 h 3327756"/>
              <a:gd name="connsiteX3" fmla="*/ 139972 w 829971"/>
              <a:gd name="connsiteY3" fmla="*/ 3200401 h 3327756"/>
              <a:gd name="connsiteX4" fmla="*/ 818844 w 829971"/>
              <a:gd name="connsiteY4" fmla="*/ 3311237 h 3327756"/>
              <a:gd name="connsiteX0" fmla="*/ 804990 w 829971"/>
              <a:gd name="connsiteY0" fmla="*/ 0 h 3327756"/>
              <a:gd name="connsiteX1" fmla="*/ 1426 w 829971"/>
              <a:gd name="connsiteY1" fmla="*/ 1039092 h 3327756"/>
              <a:gd name="connsiteX2" fmla="*/ 597172 w 829971"/>
              <a:gd name="connsiteY2" fmla="*/ 2105892 h 3327756"/>
              <a:gd name="connsiteX3" fmla="*/ 139972 w 829971"/>
              <a:gd name="connsiteY3" fmla="*/ 3200401 h 3327756"/>
              <a:gd name="connsiteX4" fmla="*/ 818844 w 829971"/>
              <a:gd name="connsiteY4" fmla="*/ 3311237 h 332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71" h="3327756">
                <a:moveTo>
                  <a:pt x="804990" y="0"/>
                </a:moveTo>
                <a:cubicBezTo>
                  <a:pt x="302762" y="183573"/>
                  <a:pt x="36062" y="688110"/>
                  <a:pt x="1426" y="1039092"/>
                </a:cubicBezTo>
                <a:cubicBezTo>
                  <a:pt x="-33210" y="1390074"/>
                  <a:pt x="574081" y="1745674"/>
                  <a:pt x="597172" y="2105892"/>
                </a:cubicBezTo>
                <a:cubicBezTo>
                  <a:pt x="620263" y="2466110"/>
                  <a:pt x="103027" y="2999510"/>
                  <a:pt x="139972" y="3200401"/>
                </a:cubicBezTo>
                <a:cubicBezTo>
                  <a:pt x="176917" y="3401292"/>
                  <a:pt x="929680" y="3302001"/>
                  <a:pt x="818844" y="3311237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71412" y="2810079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A</a:t>
            </a:r>
            <a:endParaRPr lang="en-US" sz="4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44487" y="2810079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B</a:t>
            </a:r>
            <a:endParaRPr lang="en-US" sz="4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641232" y="1695545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I</a:t>
            </a:r>
            <a:endParaRPr lang="en-US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33055" y="2036613"/>
                <a:ext cx="4096250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 be </a:t>
                </a:r>
                <a:r>
                  <a:rPr lang="en-US" sz="2800" dirty="0" err="1" smtClean="0"/>
                  <a:t>unsatisfiable</a:t>
                </a:r>
                <a:r>
                  <a:rPr lang="en-US" sz="2800" dirty="0" smtClean="0"/>
                  <a:t>.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 smtClean="0"/>
                  <a:t> is an interpolant </a:t>
                </a:r>
                <a:r>
                  <a:rPr lang="en-US" sz="2800" dirty="0" err="1" smtClean="0"/>
                  <a:t>iff</a:t>
                </a:r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 is </a:t>
                </a:r>
                <a:r>
                  <a:rPr lang="en-US" sz="2800" dirty="0" err="1" smtClean="0"/>
                  <a:t>unsatisfiable</a:t>
                </a:r>
                <a:endParaRPr lang="en-US" sz="2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fv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fv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fv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5" y="2036613"/>
                <a:ext cx="4096250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2976" t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33055" y="5600220"/>
                <a:ext cx="9254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Usually,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 smtClean="0"/>
                  <a:t> is computed from the </a:t>
                </a:r>
                <a:r>
                  <a:rPr lang="en-US" sz="2800" dirty="0" err="1" smtClean="0"/>
                  <a:t>unsatisfiability</a:t>
                </a:r>
                <a:r>
                  <a:rPr lang="en-US" sz="2800" dirty="0" smtClean="0"/>
                  <a:t> proof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5" y="5600220"/>
                <a:ext cx="9254713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318" t="-11628" r="-19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Proof from ICP: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1861456"/>
                <a:ext cx="4837606" cy="4401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Consolas" panose="020B0609020204030204" pitchFamily="49" charset="0"/>
                  </a:rPr>
                  <a:t>ICP(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 smtClean="0">
                    <a:latin typeface="Consolas" panose="020B0609020204030204" pitchFamily="49" charset="0"/>
                  </a:rPr>
                  <a:t>    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S.push(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while  S not empty</a:t>
                </a:r>
              </a:p>
              <a:p>
                <a:r>
                  <a:rPr lang="en-US" sz="20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err="1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S.top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()</a:t>
                </a:r>
              </a:p>
              <a:p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while ( … )</a:t>
                </a:r>
              </a:p>
              <a:p>
                <a:r>
                  <a:rPr lang="en-US" sz="2000" b="0" dirty="0" smtClean="0">
                    <a:latin typeface="Consolas" panose="020B0609020204030204" pitchFamily="49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prune(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if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≠∅</m:t>
                    </m:r>
                  </m:oMath>
                </a14:m>
                <a:endParaRPr lang="en-US" sz="2000" dirty="0" smtClean="0">
                  <a:solidFill>
                    <a:schemeClr val="bg2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   if  small enough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 smtClean="0">
                  <a:solidFill>
                    <a:schemeClr val="bg2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       return SAT</a:t>
                </a:r>
              </a:p>
              <a:p>
                <a:r>
                  <a:rPr lang="en-US" sz="20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   else</a:t>
                </a:r>
              </a:p>
              <a:p>
                <a:r>
                  <a:rPr lang="en-US" sz="2000" dirty="0">
                    <a:latin typeface="Consolas" panose="020B0609020204030204" pitchFamily="49" charset="0"/>
                  </a:rPr>
                  <a:t>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 branch(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 smtClean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S.push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S.push</a:t>
                </a:r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)</a:t>
                </a:r>
                <a:endParaRPr lang="en-US" sz="2000" dirty="0">
                  <a:solidFill>
                    <a:schemeClr val="bg2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 smtClean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    return UNSAT</a:t>
                </a:r>
                <a:endParaRPr lang="en-US" sz="2000" dirty="0">
                  <a:solidFill>
                    <a:schemeClr val="bg2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1456"/>
                <a:ext cx="4837606" cy="4401205"/>
              </a:xfrm>
              <a:prstGeom prst="rect">
                <a:avLst/>
              </a:prstGeom>
              <a:blipFill rotWithShape="0">
                <a:blip r:embed="rId3"/>
                <a:stretch>
                  <a:fillRect l="-1387" t="-693" r="-378" b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5146767" y="2795451"/>
            <a:ext cx="2233747" cy="69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146767" y="3683726"/>
            <a:ext cx="2338250" cy="378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675807" y="5120641"/>
            <a:ext cx="1809210" cy="1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85017" y="2517947"/>
                <a:ext cx="1716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Selecting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017" y="2517947"/>
                <a:ext cx="171636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569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7485017" y="3831225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Prune = Split + </a:t>
            </a:r>
            <a:r>
              <a:rPr lang="en-US" sz="2400" dirty="0" err="1" smtClean="0"/>
              <a:t>ThLem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533303" y="4889808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Split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8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357446" y="2708757"/>
                <a:ext cx="5925725" cy="1523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6000" dirty="0"/>
                          <m:t> 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60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(Weakening)</a:t>
                </a:r>
                <a:endParaRPr lang="en-US" sz="4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446" y="2708757"/>
                <a:ext cx="5925725" cy="1523174"/>
              </a:xfrm>
              <a:prstGeom prst="rect">
                <a:avLst/>
              </a:prstGeom>
              <a:blipFill rotWithShape="0">
                <a:blip r:embed="rId3"/>
                <a:stretch>
                  <a:fillRect r="-3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78441" y="4421558"/>
                <a:ext cx="9975359" cy="1379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    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54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4000" dirty="0" smtClean="0"/>
                  <a:t>(Split)</a:t>
                </a:r>
                <a:endParaRPr lang="en-US" sz="4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41" y="4421558"/>
                <a:ext cx="9975359" cy="1379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00398" y="1833666"/>
            <a:ext cx="1130016" cy="136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78692" y="2223323"/>
                <a:ext cx="7180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692" y="2223323"/>
                <a:ext cx="718017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849815" y="1833666"/>
            <a:ext cx="1168818" cy="136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5215" y="2223322"/>
                <a:ext cx="727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15" y="2223322"/>
                <a:ext cx="727507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4382429" y="3401122"/>
            <a:ext cx="29885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390357" y="3170289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357" y="3170289"/>
                <a:ext cx="42639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635141" y="3369513"/>
                <a:ext cx="42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141" y="3369513"/>
                <a:ext cx="42934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V="1">
            <a:off x="5849815" y="3321220"/>
            <a:ext cx="0" cy="1598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Pruning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412702" y="1358447"/>
            <a:ext cx="1130016" cy="1364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565847" y="1358447"/>
            <a:ext cx="1976871" cy="136409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>
            <a:off x="7565847" y="2040492"/>
            <a:ext cx="8468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65847" y="2934552"/>
            <a:ext cx="20692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05197" y="2902943"/>
                <a:ext cx="429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197" y="2902943"/>
                <a:ext cx="42934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8419871" y="2854650"/>
            <a:ext cx="0" cy="1598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56353" y="2670325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353" y="2670325"/>
                <a:ext cx="42639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8200" y="4691135"/>
                <a:ext cx="9435596" cy="1206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                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54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4000" dirty="0" smtClean="0"/>
                  <a:t>(Split)</a:t>
                </a:r>
                <a:endParaRPr lang="en-US" sz="4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91135"/>
                <a:ext cx="9435596" cy="1206036"/>
              </a:xfrm>
              <a:prstGeom prst="rect">
                <a:avLst/>
              </a:prstGeom>
              <a:blipFill rotWithShape="0">
                <a:blip r:embed="rId5"/>
                <a:stretch>
                  <a:fillRect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8200" y="3678664"/>
                <a:ext cx="6831422" cy="1206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54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4000" dirty="0" smtClean="0"/>
                  <a:t>(Weakening)</a:t>
                </a:r>
                <a:endParaRPr lang="en-US" sz="4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78664"/>
                <a:ext cx="6831422" cy="1206036"/>
              </a:xfrm>
              <a:prstGeom prst="rect">
                <a:avLst/>
              </a:prstGeom>
              <a:blipFill rotWithShape="0">
                <a:blip r:embed="rId6"/>
                <a:stretch>
                  <a:fillRect r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8200" y="2700269"/>
                <a:ext cx="5394810" cy="12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54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4000" dirty="0" smtClean="0"/>
                  <a:t>(</a:t>
                </a:r>
                <a:r>
                  <a:rPr lang="en-US" sz="4000" dirty="0" err="1" smtClean="0"/>
                  <a:t>ThLem</a:t>
                </a:r>
                <a:r>
                  <a:rPr lang="en-US" sz="4000" dirty="0" smtClean="0"/>
                  <a:t>)</a:t>
                </a:r>
                <a:endParaRPr lang="en-US" sz="4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00269"/>
                <a:ext cx="5394810" cy="1211294"/>
              </a:xfrm>
              <a:prstGeom prst="rect">
                <a:avLst/>
              </a:prstGeom>
              <a:blipFill rotWithShape="0">
                <a:blip r:embed="rId7"/>
                <a:stretch>
                  <a:fillRect r="-2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ICP Produces Resolution Proofs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6986" y="3285486"/>
                <a:ext cx="9975359" cy="1379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    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 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54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4000" dirty="0" smtClean="0"/>
                  <a:t>(Split)</a:t>
                </a:r>
                <a:endParaRPr lang="en-US" sz="4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986" y="3285486"/>
                <a:ext cx="9975359" cy="1379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4236" y="2398140"/>
                <a:ext cx="39663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1..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236" y="2398140"/>
                <a:ext cx="3966342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50125" y="2398140"/>
                <a:ext cx="43494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1..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125" y="2398140"/>
                <a:ext cx="4349460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55160" y="4844939"/>
                <a:ext cx="30984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1..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160" y="4844939"/>
                <a:ext cx="309847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624236" y="3959006"/>
            <a:ext cx="8028919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14470" y="2045504"/>
                <a:ext cx="3526606" cy="838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</m:den>
                    </m:f>
                  </m:oMath>
                </a14:m>
                <a:r>
                  <a:rPr lang="en-US" sz="2400" dirty="0" smtClean="0"/>
                  <a:t> (</a:t>
                </a:r>
                <a:r>
                  <a:rPr lang="en-US" sz="2400" dirty="0" err="1" smtClean="0"/>
                  <a:t>ThLem</a:t>
                </a:r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70" y="2045504"/>
                <a:ext cx="3526606" cy="838306"/>
              </a:xfrm>
              <a:prstGeom prst="rect">
                <a:avLst/>
              </a:prstGeom>
              <a:blipFill rotWithShape="0">
                <a:blip r:embed="rId2"/>
                <a:stretch>
                  <a:fillRect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85388" y="1919047"/>
                <a:ext cx="3520131" cy="950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2400" dirty="0" smtClean="0"/>
                  <a:t>(Weakening)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88" y="1919047"/>
                <a:ext cx="3520131" cy="950773"/>
              </a:xfrm>
              <a:prstGeom prst="rect">
                <a:avLst/>
              </a:prstGeom>
              <a:blipFill rotWithShape="0">
                <a:blip r:embed="rId3"/>
                <a:stretch>
                  <a:fillRect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23781" y="4186669"/>
                <a:ext cx="6800131" cy="950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∧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    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∧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1..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⊥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</m:den>
                    </m:f>
                  </m:oMath>
                </a14:m>
                <a:r>
                  <a:rPr lang="en-US" sz="4400" dirty="0" smtClean="0"/>
                  <a:t> </a:t>
                </a:r>
                <a:r>
                  <a:rPr lang="en-US" sz="2400" dirty="0" smtClean="0"/>
                  <a:t>(Split)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781" y="4186669"/>
                <a:ext cx="6800131" cy="9507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64620" y="2839055"/>
                <a:ext cx="1235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620" y="2839055"/>
                <a:ext cx="123527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90482" y="1395827"/>
                <a:ext cx="4140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482" y="1395827"/>
                <a:ext cx="41408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33944" y="2913688"/>
                <a:ext cx="4140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44" y="2913688"/>
                <a:ext cx="41408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38697" y="3663371"/>
                <a:ext cx="5405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697" y="3663371"/>
                <a:ext cx="54053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30304" y="3683197"/>
                <a:ext cx="5488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04" y="3683197"/>
                <a:ext cx="54880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55828" y="5225621"/>
                <a:ext cx="5902898" cy="1228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fv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fv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𝑖𝑡𝑒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fv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fv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∉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fv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∧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fv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828" y="5225621"/>
                <a:ext cx="5902898" cy="12286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0696"/>
            <a:ext cx="20671544" cy="3933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3515" y="3547431"/>
                <a:ext cx="3670044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6"/>
                    </a:solidFill>
                  </a:rPr>
                  <a:t>A</a:t>
                </a:r>
                <a:r>
                  <a:rPr lang="en-US" sz="28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endParaRPr lang="en-US" sz="2800" dirty="0" smtClean="0"/>
              </a:p>
              <a:p>
                <a:r>
                  <a:rPr lang="en-US" sz="2800" b="1" dirty="0" smtClean="0">
                    <a:solidFill>
                      <a:srgbClr val="C00000"/>
                    </a:solidFill>
                  </a:rPr>
                  <a:t>B</a:t>
                </a:r>
                <a:r>
                  <a:rPr lang="en-US" sz="28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+0.8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15" y="3547431"/>
                <a:ext cx="3670044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488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-879654" y="2011679"/>
            <a:ext cx="2836273" cy="4075611"/>
          </a:xfrm>
          <a:prstGeom prst="rect">
            <a:avLst/>
          </a:prstGeom>
          <a:gradFill flip="none" rotWithShape="1">
            <a:gsLst>
              <a:gs pos="84000">
                <a:srgbClr val="FFFFFF"/>
              </a:gs>
              <a:gs pos="5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864091" y="2011679"/>
            <a:ext cx="3291840" cy="4075611"/>
          </a:xfrm>
          <a:prstGeom prst="rect">
            <a:avLst/>
          </a:prstGeom>
          <a:gradFill>
            <a:gsLst>
              <a:gs pos="84000">
                <a:srgbClr val="FFFFFF"/>
              </a:gs>
              <a:gs pos="5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14310" y="537652"/>
            <a:ext cx="4879272" cy="2517071"/>
          </a:xfrm>
          <a:prstGeom prst="rect">
            <a:avLst/>
          </a:prstGeom>
          <a:gradFill flip="none" rotWithShape="1">
            <a:gsLst>
              <a:gs pos="84000">
                <a:srgbClr val="FFFFFF"/>
              </a:gs>
              <a:gs pos="5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431605" y="1313813"/>
            <a:ext cx="5012563" cy="1751898"/>
          </a:xfrm>
          <a:prstGeom prst="rect">
            <a:avLst/>
          </a:prstGeom>
          <a:gradFill flip="none" rotWithShape="1">
            <a:gsLst>
              <a:gs pos="75000">
                <a:srgbClr val="FFFFFF"/>
              </a:gs>
              <a:gs pos="50000">
                <a:schemeClr val="bg1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67E0-235D-47EE-B7F7-8B5774DAF0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34766 0.000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766 0.00023 L -0.68555 0.0002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555 0.00023 L -1.03269 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269 0.00023 L -1.37552 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Bird's-Eye View of a Program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82" y="3020140"/>
            <a:ext cx="1956072" cy="218584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43993" y="3735110"/>
            <a:ext cx="1121664" cy="755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991961" y="3721573"/>
            <a:ext cx="1121664" cy="755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8692" y="3708036"/>
            <a:ext cx="1406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Input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9208326" y="3735110"/>
            <a:ext cx="1826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Output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3860358" y="3130029"/>
            <a:ext cx="42627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Servo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servo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servo.attach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</a:rPr>
              <a:t>9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chemeClr val="accent6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v = </a:t>
            </a:r>
            <a:r>
              <a:rPr lang="en-US" sz="2400" dirty="0" err="1">
                <a:latin typeface="Consolas" panose="020B0609020204030204" pitchFamily="49" charset="0"/>
              </a:rPr>
              <a:t>analogRead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A0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v = </a:t>
            </a:r>
            <a:r>
              <a:rPr lang="en-US" sz="2400" dirty="0" smtClean="0">
                <a:latin typeface="Consolas" panose="020B0609020204030204" pitchFamily="49" charset="0"/>
              </a:rPr>
              <a:t>map(v,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1023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latin typeface="Consolas" panose="020B0609020204030204" pitchFamily="49" charset="0"/>
              </a:rPr>
              <a:t>,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180</a:t>
            </a:r>
            <a:r>
              <a:rPr lang="en-US" sz="24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servo.write</a:t>
            </a:r>
            <a:r>
              <a:rPr lang="en-US" sz="2400" dirty="0">
                <a:latin typeface="Consolas" panose="020B0609020204030204" pitchFamily="49" charset="0"/>
              </a:rPr>
              <a:t>(v);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625" y="3122921"/>
            <a:ext cx="2724807" cy="20830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81" y="2901969"/>
            <a:ext cx="2422186" cy="24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Talos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“Full stack” system</a:t>
            </a:r>
          </a:p>
          <a:p>
            <a:pPr lvl="1"/>
            <a:r>
              <a:rPr lang="en-US" dirty="0" smtClean="0"/>
              <a:t>Control logic + physical design</a:t>
            </a:r>
          </a:p>
          <a:p>
            <a:pPr lvl="1"/>
            <a:r>
              <a:rPr lang="en-US" dirty="0" smtClean="0"/>
              <a:t>Validation against specification and synthesis of parameters</a:t>
            </a:r>
          </a:p>
          <a:p>
            <a:pPr lvl="1"/>
            <a:r>
              <a:rPr lang="en-US" dirty="0" smtClean="0"/>
              <a:t>Runtime and manufacturing</a:t>
            </a:r>
          </a:p>
          <a:p>
            <a:pPr lvl="3"/>
            <a:endParaRPr lang="en-US" dirty="0"/>
          </a:p>
          <a:p>
            <a:r>
              <a:rPr lang="en-US" dirty="0" smtClean="0"/>
              <a:t>Technical contributions (inside the verifier)</a:t>
            </a:r>
          </a:p>
          <a:p>
            <a:pPr lvl="1"/>
            <a:r>
              <a:rPr lang="en-US" dirty="0" smtClean="0"/>
              <a:t>More scalable algorithms for the SMT Solver</a:t>
            </a:r>
          </a:p>
          <a:p>
            <a:pPr lvl="1"/>
            <a:r>
              <a:rPr lang="en-US" dirty="0" smtClean="0"/>
              <a:t>New features, e.g., Craig Interpolation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/>
              <a:t>More scalable algorithms for the SMT Solver</a:t>
            </a:r>
          </a:p>
          <a:p>
            <a:pPr lvl="1"/>
            <a:r>
              <a:rPr lang="en-US" dirty="0" smtClean="0"/>
              <a:t>The environment</a:t>
            </a:r>
          </a:p>
          <a:p>
            <a:pPr lvl="1"/>
            <a:r>
              <a:rPr lang="en-US" dirty="0" smtClean="0"/>
              <a:t>Automatically going from continuous to discrete, compositional reasoning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2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 is </a:t>
            </a:r>
            <a:r>
              <a:rPr lang="en-US" dirty="0"/>
              <a:t>O</a:t>
            </a:r>
            <a:r>
              <a:rPr lang="en-US" dirty="0" smtClean="0"/>
              <a:t>nly Half of the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878" y="4222746"/>
            <a:ext cx="1999492" cy="2133604"/>
          </a:xfrm>
          <a:prstGeom prst="rect">
            <a:avLst/>
          </a:prstGeom>
        </p:spPr>
      </p:pic>
      <p:sp>
        <p:nvSpPr>
          <p:cNvPr id="3" name="Curved Left Arrow 2"/>
          <p:cNvSpPr/>
          <p:nvPr/>
        </p:nvSpPr>
        <p:spPr>
          <a:xfrm>
            <a:off x="6944493" y="2463971"/>
            <a:ext cx="975360" cy="311996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Left Arrow 5"/>
          <p:cNvSpPr/>
          <p:nvPr/>
        </p:nvSpPr>
        <p:spPr>
          <a:xfrm flipH="1" flipV="1">
            <a:off x="3700271" y="2340862"/>
            <a:ext cx="975360" cy="31577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25" y="1690688"/>
            <a:ext cx="1956072" cy="21858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7426" y="3688893"/>
            <a:ext cx="2432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IR distance sensor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52809" y="3423789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Continuous servo left</a:t>
            </a:r>
          </a:p>
          <a:p>
            <a:r>
              <a:rPr lang="en-US" sz="2400" dirty="0" smtClean="0"/>
              <a:t>Continuous servo right</a:t>
            </a:r>
          </a:p>
          <a:p>
            <a:r>
              <a:rPr lang="en-US" sz="2400" dirty="0" smtClean="0"/>
              <a:t>Servo holding the sensor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81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Meanwhile in the Literature 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022718"/>
                <a:ext cx="1658146" cy="165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func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func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acc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2718"/>
                <a:ext cx="1658146" cy="16535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99" y="2187794"/>
            <a:ext cx="2425384" cy="1323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34079" y="2341684"/>
                <a:ext cx="115608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79" y="2341684"/>
                <a:ext cx="1156086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99" y="4081423"/>
            <a:ext cx="1299538" cy="167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8447762" y="2003523"/>
                <a:ext cx="2060448" cy="1962092"/>
              </a:xfrm>
              <a:prstGeom prst="wedgeRoundRectCallout">
                <a:avLst>
                  <a:gd name="adj1" fmla="val -14754"/>
                  <a:gd name="adj2" fmla="val 63777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-alternating </a:t>
                </a:r>
                <a:r>
                  <a:rPr lang="en-US" sz="2000" dirty="0" err="1" smtClean="0"/>
                  <a:t>bisimulation</a:t>
                </a:r>
                <a:r>
                  <a:rPr lang="en-US" sz="2000" dirty="0" smtClean="0"/>
                  <a:t> and incremental input-to-state stability</a:t>
                </a:r>
                <a:r>
                  <a:rPr lang="en-US" sz="2000" b="1" dirty="0" smtClean="0"/>
                  <a:t>!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762" y="2003523"/>
                <a:ext cx="2060448" cy="1962092"/>
              </a:xfrm>
              <a:prstGeom prst="wedgeRoundRectCallout">
                <a:avLst>
                  <a:gd name="adj1" fmla="val -14754"/>
                  <a:gd name="adj2" fmla="val 63777"/>
                  <a:gd name="adj3" fmla="val 16667"/>
                </a:avLst>
              </a:prstGeom>
              <a:blipFill rotWithShape="0">
                <a:blip r:embed="rId7"/>
                <a:stretch>
                  <a:fillRect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42" y="4319909"/>
            <a:ext cx="2001113" cy="819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615" y="4498684"/>
            <a:ext cx="854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 a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052324" y="4498684"/>
            <a:ext cx="3656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ove in a 2D discrete grid...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2615" y="5974915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895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Talos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Submitted to OOPSLA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“Full Stack” Robot Compiler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44653" y="3443243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42461" y="3443243"/>
            <a:ext cx="1869816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</a:p>
          <a:p>
            <a:pPr algn="ctr"/>
            <a:r>
              <a:rPr lang="en-US" sz="2400" dirty="0" smtClean="0"/>
              <a:t>Compiler</a:t>
            </a:r>
          </a:p>
          <a:p>
            <a:pPr algn="ctr"/>
            <a:r>
              <a:rPr lang="en-US" dirty="0" smtClean="0"/>
              <a:t>[Mehta et al. 14]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125145" y="2973120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5950385" y="2968647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235623" y="5029111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Verifier</a:t>
            </a:r>
          </a:p>
        </p:txBody>
      </p:sp>
      <p:sp>
        <p:nvSpPr>
          <p:cNvPr id="14" name="Down Arrow 13"/>
          <p:cNvSpPr/>
          <p:nvPr/>
        </p:nvSpPr>
        <p:spPr>
          <a:xfrm rot="16200000">
            <a:off x="7725707" y="3529750"/>
            <a:ext cx="351504" cy="8925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9270179">
            <a:off x="3268849" y="4594873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 rot="2787835">
            <a:off x="4719436" y="4582069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 rot="16200000">
            <a:off x="2325239" y="5128989"/>
            <a:ext cx="351504" cy="8658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Bent-Up Arrow 3"/>
          <p:cNvSpPr/>
          <p:nvPr/>
        </p:nvSpPr>
        <p:spPr>
          <a:xfrm>
            <a:off x="5449824" y="4682029"/>
            <a:ext cx="892582" cy="789411"/>
          </a:xfrm>
          <a:prstGeom prst="bentUpArrow">
            <a:avLst>
              <a:gd name="adj1" fmla="val 21911"/>
              <a:gd name="adj2" fmla="val 21139"/>
              <a:gd name="adj3" fmla="val 265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6200000">
            <a:off x="5720363" y="5326313"/>
            <a:ext cx="351504" cy="8925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534336" y="5155338"/>
            <a:ext cx="1232023" cy="9192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Spec.</a:t>
            </a:r>
            <a:endParaRPr lang="en-US" sz="2800" dirty="0"/>
          </a:p>
        </p:txBody>
      </p:sp>
      <p:sp>
        <p:nvSpPr>
          <p:cNvPr id="26" name="Down Arrow 25"/>
          <p:cNvSpPr/>
          <p:nvPr/>
        </p:nvSpPr>
        <p:spPr>
          <a:xfrm rot="16200000">
            <a:off x="4039243" y="3543121"/>
            <a:ext cx="351504" cy="8658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/>
          <p:cNvSpPr/>
          <p:nvPr/>
        </p:nvSpPr>
        <p:spPr>
          <a:xfrm>
            <a:off x="1640032" y="1844336"/>
            <a:ext cx="1321729" cy="98942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 logic</a:t>
            </a:r>
            <a:endParaRPr lang="en-US" sz="2800" dirty="0"/>
          </a:p>
        </p:txBody>
      </p:sp>
      <p:sp>
        <p:nvSpPr>
          <p:cNvPr id="28" name="Folded Corner 27"/>
          <p:cNvSpPr/>
          <p:nvPr/>
        </p:nvSpPr>
        <p:spPr>
          <a:xfrm>
            <a:off x="5465272" y="1806028"/>
            <a:ext cx="1321729" cy="98942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Robot design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485968" y="3145058"/>
            <a:ext cx="1411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Software</a:t>
            </a:r>
          </a:p>
          <a:p>
            <a:pPr algn="ctr"/>
            <a:r>
              <a:rPr lang="en-US" sz="2000" dirty="0" smtClean="0"/>
              <a:t>Component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114865" y="3316850"/>
            <a:ext cx="172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Manufacturing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27508" y="4523148"/>
            <a:ext cx="9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Models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6380859" y="4970672"/>
            <a:ext cx="1993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Parameter values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6365434" y="5587937"/>
            <a:ext cx="228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Satisfy spec.  yes/no</a:t>
            </a:r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120" y="3271785"/>
            <a:ext cx="3003821" cy="13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9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Compiler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89" y="1832035"/>
            <a:ext cx="4459611" cy="2014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936" y="1832035"/>
            <a:ext cx="62632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Arm = Component</a:t>
            </a:r>
            <a:r>
              <a:rPr lang="en-US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Arm.addSubcomponent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"l0"</a:t>
            </a:r>
            <a:r>
              <a:rPr lang="en-US" dirty="0">
                <a:latin typeface="Consolas" panose="020B0609020204030204" pitchFamily="49" charset="0"/>
              </a:rPr>
              <a:t>, Link)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Arm.addSubcomponent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"l1"</a:t>
            </a:r>
            <a:r>
              <a:rPr lang="en-US" dirty="0">
                <a:latin typeface="Consolas" panose="020B0609020204030204" pitchFamily="49" charset="0"/>
              </a:rPr>
              <a:t>, Link)</a:t>
            </a:r>
          </a:p>
          <a:p>
            <a:r>
              <a:rPr lang="en-US" dirty="0" err="1">
                <a:latin typeface="Consolas" panose="020B0609020204030204" pitchFamily="49" charset="0"/>
              </a:rPr>
              <a:t>Arm.addSubcomponent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"l2"</a:t>
            </a:r>
            <a:r>
              <a:rPr lang="en-US" dirty="0">
                <a:latin typeface="Consolas" panose="020B0609020204030204" pitchFamily="49" charset="0"/>
              </a:rPr>
              <a:t>, Link)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Arm.addParameter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"length</a:t>
            </a:r>
            <a:r>
              <a:rPr lang="en-US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Link.setSubParameter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"l0"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"length"</a:t>
            </a:r>
            <a:r>
              <a:rPr lang="en-US" dirty="0"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Link.setSubParameter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"l1"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"length"</a:t>
            </a:r>
            <a:r>
              <a:rPr lang="en-US" dirty="0"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Link.setSubParameter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"l2"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"length"</a:t>
            </a:r>
            <a:r>
              <a:rPr lang="en-US" dirty="0">
                <a:latin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Arm.addConnection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"l0"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"servo"</a:t>
            </a:r>
            <a:r>
              <a:rPr lang="en-US" dirty="0">
                <a:latin typeface="Consolas" panose="020B0609020204030204" pitchFamily="49" charset="0"/>
              </a:rPr>
              <a:t>),(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"l1"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"horn</a:t>
            </a:r>
            <a:r>
              <a:rPr lang="en-US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Arm.addConnection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"l1"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"servo"</a:t>
            </a:r>
            <a:r>
              <a:rPr lang="en-US" dirty="0">
                <a:latin typeface="Consolas" panose="020B0609020204030204" pitchFamily="49" charset="0"/>
              </a:rPr>
              <a:t>),(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"l2"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"horn</a:t>
            </a:r>
            <a:r>
              <a:rPr lang="en-US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Arm.addSubcomponent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"c"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ArmCtrl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 smtClean="0">
                <a:latin typeface="Consolas" panose="020B0609020204030204" pitchFamily="49" charset="0"/>
              </a:rPr>
              <a:t>Arm.addConnection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"c"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"alpha"</a:t>
            </a:r>
            <a:r>
              <a:rPr lang="en-US" dirty="0">
                <a:latin typeface="Consolas" panose="020B0609020204030204" pitchFamily="49" charset="0"/>
              </a:rPr>
              <a:t>),(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"l0"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"input</a:t>
            </a:r>
            <a:r>
              <a:rPr lang="en-US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Arm.addConnection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"c"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"beta"</a:t>
            </a:r>
            <a:r>
              <a:rPr lang="en-US" dirty="0">
                <a:latin typeface="Consolas" panose="020B0609020204030204" pitchFamily="49" charset="0"/>
              </a:rPr>
              <a:t>),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"l1"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"input</a:t>
            </a:r>
            <a:r>
              <a:rPr lang="en-US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730496" y="2279904"/>
            <a:ext cx="3880104" cy="524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30496" y="2542032"/>
            <a:ext cx="4523232" cy="645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30496" y="2839489"/>
            <a:ext cx="5413248" cy="6961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670548" y="3011424"/>
            <a:ext cx="2180844" cy="1719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670548" y="3535680"/>
            <a:ext cx="2923226" cy="1536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805035" y="3011424"/>
            <a:ext cx="2143893" cy="2828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66560" y="3535680"/>
            <a:ext cx="3011424" cy="2633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438513" y="2554224"/>
            <a:ext cx="1914531" cy="2991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6646539" y="4596650"/>
            <a:ext cx="1755273" cy="562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Kinematic pairs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467525" y="4693920"/>
                <a:ext cx="3575915" cy="1482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000" dirty="0" smtClean="0"/>
              </a:p>
              <a:p>
                <a:endParaRPr lang="en-US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(1,0,0,0)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0, 0,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525" y="4693920"/>
                <a:ext cx="3575915" cy="14820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81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9C8E1-CB0D-4598-9AEC-B6110953D80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37598"/>
            <a:ext cx="461998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/>
              <a:t>ArmCtrl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extends</a:t>
            </a:r>
            <a:r>
              <a:rPr lang="en-US" dirty="0"/>
              <a:t> Component(</a:t>
            </a:r>
            <a:r>
              <a:rPr lang="en-US" dirty="0" err="1">
                <a:solidFill>
                  <a:srgbClr val="7030A0"/>
                </a:solidFill>
              </a:rPr>
              <a:t>alpha</a:t>
            </a:r>
            <a:r>
              <a:rPr lang="en-US" dirty="0" err="1"/>
              <a:t>,</a:t>
            </a:r>
            <a:r>
              <a:rPr lang="en-US" dirty="0" err="1">
                <a:solidFill>
                  <a:srgbClr val="7030A0"/>
                </a:solidFill>
              </a:rPr>
              <a:t>beta</a:t>
            </a:r>
            <a:r>
              <a:rPr lang="en-US" dirty="0"/>
              <a:t>)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counter = </a:t>
            </a:r>
            <a:r>
              <a:rPr lang="en-US" dirty="0" smtClean="0">
                <a:solidFill>
                  <a:schemeClr val="accent2"/>
                </a:solidFill>
              </a:rPr>
              <a:t>0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1"/>
                </a:solidFill>
              </a:rPr>
              <a:t>every</a:t>
            </a:r>
            <a:r>
              <a:rPr lang="en-US" dirty="0"/>
              <a:t>( 1000 ) </a:t>
            </a:r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counter </a:t>
            </a:r>
            <a:r>
              <a:rPr lang="en-US" dirty="0">
                <a:solidFill>
                  <a:schemeClr val="accent1"/>
                </a:solidFill>
              </a:rPr>
              <a:t>match</a:t>
            </a:r>
            <a:r>
              <a:rPr lang="en-US" dirty="0"/>
              <a:t> {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chemeClr val="accent1"/>
                </a:solidFill>
              </a:rPr>
              <a:t>case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r>
              <a:rPr lang="en-US" dirty="0"/>
              <a:t> =&gt; counter </a:t>
            </a:r>
            <a:r>
              <a:rPr lang="en-US" dirty="0" smtClean="0"/>
              <a:t>+= </a:t>
            </a:r>
            <a:r>
              <a:rPr lang="en-US" dirty="0">
                <a:solidFill>
                  <a:schemeClr val="accent2"/>
                </a:solidFill>
              </a:rPr>
              <a:t>1</a:t>
            </a:r>
          </a:p>
          <a:p>
            <a:r>
              <a:rPr lang="en-US" dirty="0"/>
              <a:t>                 publish(</a:t>
            </a:r>
            <a:r>
              <a:rPr lang="en-US" dirty="0">
                <a:solidFill>
                  <a:srgbClr val="7030A0"/>
                </a:solidFill>
              </a:rPr>
              <a:t>alpha</a:t>
            </a:r>
            <a:r>
              <a:rPr lang="en-US" dirty="0"/>
              <a:t>, </a:t>
            </a:r>
            <a:r>
              <a:rPr lang="el-GR" dirty="0" smtClean="0">
                <a:solidFill>
                  <a:schemeClr val="accent6"/>
                </a:solidFill>
              </a:rPr>
              <a:t>α₀</a:t>
            </a:r>
            <a:r>
              <a:rPr lang="el-GR" dirty="0" smtClean="0"/>
              <a:t>))</a:t>
            </a:r>
            <a:endParaRPr lang="en-US" dirty="0"/>
          </a:p>
          <a:p>
            <a:r>
              <a:rPr lang="en-US" dirty="0"/>
              <a:t>                 publish(</a:t>
            </a:r>
            <a:r>
              <a:rPr lang="en-US" dirty="0">
                <a:solidFill>
                  <a:srgbClr val="7030A0"/>
                </a:solidFill>
              </a:rPr>
              <a:t>beta</a:t>
            </a:r>
            <a:r>
              <a:rPr lang="en-US" dirty="0"/>
              <a:t>, </a:t>
            </a:r>
            <a:r>
              <a:rPr lang="el-GR" dirty="0" smtClean="0">
                <a:solidFill>
                  <a:schemeClr val="accent6"/>
                </a:solidFill>
              </a:rPr>
              <a:t>β₀</a:t>
            </a:r>
            <a:r>
              <a:rPr lang="el-GR" dirty="0" smtClean="0"/>
              <a:t>))</a:t>
            </a:r>
            <a:endParaRPr lang="el-GR" dirty="0"/>
          </a:p>
          <a:p>
            <a:r>
              <a:rPr lang="el-GR" dirty="0"/>
              <a:t>      </a:t>
            </a:r>
            <a:r>
              <a:rPr lang="en-US" dirty="0">
                <a:solidFill>
                  <a:schemeClr val="accent1"/>
                </a:solidFill>
              </a:rPr>
              <a:t>case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 =&gt; counter </a:t>
            </a:r>
            <a:r>
              <a:rPr lang="en-US" dirty="0" smtClean="0"/>
              <a:t>+=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                 publish(</a:t>
            </a:r>
            <a:r>
              <a:rPr lang="en-US" dirty="0">
                <a:solidFill>
                  <a:srgbClr val="7030A0"/>
                </a:solidFill>
              </a:rPr>
              <a:t>alpha</a:t>
            </a:r>
            <a:r>
              <a:rPr lang="en-US" dirty="0"/>
              <a:t>, </a:t>
            </a:r>
            <a:r>
              <a:rPr lang="el-GR" dirty="0" smtClean="0">
                <a:solidFill>
                  <a:schemeClr val="accent6"/>
                </a:solidFill>
              </a:rPr>
              <a:t>α₁</a:t>
            </a:r>
            <a:r>
              <a:rPr lang="el-GR" dirty="0" smtClean="0"/>
              <a:t>)</a:t>
            </a:r>
            <a:endParaRPr lang="el-GR" dirty="0"/>
          </a:p>
          <a:p>
            <a:r>
              <a:rPr lang="el-GR" dirty="0"/>
              <a:t>                 </a:t>
            </a:r>
            <a:r>
              <a:rPr lang="en-US" dirty="0"/>
              <a:t>publish(</a:t>
            </a:r>
            <a:r>
              <a:rPr lang="en-US" dirty="0">
                <a:solidFill>
                  <a:srgbClr val="7030A0"/>
                </a:solidFill>
              </a:rPr>
              <a:t>beta</a:t>
            </a:r>
            <a:r>
              <a:rPr lang="en-US" dirty="0"/>
              <a:t>, </a:t>
            </a:r>
            <a:r>
              <a:rPr lang="el-GR" dirty="0" smtClean="0">
                <a:solidFill>
                  <a:schemeClr val="accent6"/>
                </a:solidFill>
              </a:rPr>
              <a:t>β₁</a:t>
            </a:r>
            <a:r>
              <a:rPr lang="el-GR" dirty="0" smtClean="0"/>
              <a:t>))</a:t>
            </a:r>
            <a:endParaRPr lang="el-GR" dirty="0"/>
          </a:p>
          <a:p>
            <a:r>
              <a:rPr lang="el-GR" dirty="0"/>
              <a:t>      </a:t>
            </a:r>
            <a:r>
              <a:rPr lang="en-US" dirty="0">
                <a:solidFill>
                  <a:schemeClr val="accent1"/>
                </a:solidFill>
              </a:rPr>
              <a:t>case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/>
              <a:t> =&gt; counter </a:t>
            </a:r>
            <a:r>
              <a:rPr lang="en-US" dirty="0" smtClean="0"/>
              <a:t>+= </a:t>
            </a:r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                 publish(</a:t>
            </a:r>
            <a:r>
              <a:rPr lang="en-US" dirty="0">
                <a:solidFill>
                  <a:srgbClr val="7030A0"/>
                </a:solidFill>
              </a:rPr>
              <a:t>alpha</a:t>
            </a:r>
            <a:r>
              <a:rPr lang="en-US" dirty="0"/>
              <a:t>, </a:t>
            </a:r>
            <a:r>
              <a:rPr lang="el-GR" dirty="0" smtClean="0">
                <a:solidFill>
                  <a:schemeClr val="accent6"/>
                </a:solidFill>
              </a:rPr>
              <a:t>α₂</a:t>
            </a:r>
            <a:r>
              <a:rPr lang="el-GR" dirty="0" smtClean="0"/>
              <a:t>))</a:t>
            </a:r>
            <a:endParaRPr lang="el-GR" dirty="0"/>
          </a:p>
          <a:p>
            <a:r>
              <a:rPr lang="el-GR" dirty="0"/>
              <a:t>                 </a:t>
            </a:r>
            <a:r>
              <a:rPr lang="en-US" dirty="0"/>
              <a:t>publish(</a:t>
            </a:r>
            <a:r>
              <a:rPr lang="en-US" dirty="0">
                <a:solidFill>
                  <a:srgbClr val="7030A0"/>
                </a:solidFill>
              </a:rPr>
              <a:t>beta</a:t>
            </a:r>
            <a:r>
              <a:rPr lang="en-US" dirty="0"/>
              <a:t>, </a:t>
            </a:r>
            <a:r>
              <a:rPr lang="el-GR" dirty="0" smtClean="0">
                <a:solidFill>
                  <a:schemeClr val="accent6"/>
                </a:solidFill>
              </a:rPr>
              <a:t>β₂</a:t>
            </a:r>
            <a:r>
              <a:rPr lang="el-GR" dirty="0" smtClean="0"/>
              <a:t>))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l-GR" dirty="0" smtClean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case</a:t>
            </a:r>
            <a:r>
              <a:rPr lang="en-US" dirty="0" smtClean="0"/>
              <a:t> _ </a:t>
            </a:r>
            <a:r>
              <a:rPr lang="en-US" dirty="0"/>
              <a:t>=&gt; counter = </a:t>
            </a:r>
            <a:r>
              <a:rPr lang="en-US" dirty="0">
                <a:solidFill>
                  <a:schemeClr val="accent2"/>
                </a:solidFill>
              </a:rPr>
              <a:t>0</a:t>
            </a:r>
            <a:endParaRPr lang="el-GR" dirty="0">
              <a:solidFill>
                <a:schemeClr val="accent2"/>
              </a:solidFill>
            </a:endParaRPr>
          </a:p>
          <a:p>
            <a:r>
              <a:rPr lang="el-GR" dirty="0"/>
              <a:t>} } }</a:t>
            </a:r>
          </a:p>
          <a:p>
            <a:endParaRPr lang="en-US" dirty="0"/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5458183" y="1950142"/>
            <a:ext cx="755903" cy="18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14086" y="1737598"/>
            <a:ext cx="3877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software is a component.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>
          <a:xfrm flipH="1" flipV="1">
            <a:off x="2865120" y="2755392"/>
            <a:ext cx="2738966" cy="60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04086" y="2584942"/>
            <a:ext cx="4487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Periodic loops as first class object.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>
            <a:off x="3730751" y="3472274"/>
            <a:ext cx="1873335" cy="81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04086" y="3241441"/>
            <a:ext cx="5416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 driven interaction (ROS compatible)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21" idx="1"/>
          </p:cNvCxnSpPr>
          <p:nvPr/>
        </p:nvCxnSpPr>
        <p:spPr>
          <a:xfrm flipH="1">
            <a:off x="3730751" y="5484692"/>
            <a:ext cx="1943052" cy="1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73803" y="5253859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821020" y="3741904"/>
            <a:ext cx="25018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sensor</a:t>
            </a:r>
            <a:r>
              <a:rPr lang="en-US" sz="2000" dirty="0"/>
              <a:t>[</a:t>
            </a:r>
            <a:r>
              <a:rPr lang="en-US" sz="2000" dirty="0" err="1"/>
              <a:t>Int</a:t>
            </a:r>
            <a:r>
              <a:rPr lang="en-US" sz="2000" dirty="0"/>
              <a:t>](</a:t>
            </a:r>
            <a:r>
              <a:rPr lang="en-US" sz="2000" dirty="0" err="1">
                <a:solidFill>
                  <a:srgbClr val="7030A0"/>
                </a:solidFill>
              </a:rPr>
              <a:t>IRsensor</a:t>
            </a:r>
            <a:r>
              <a:rPr lang="en-US" sz="2000" dirty="0" smtClean="0"/>
              <a:t>) {</a:t>
            </a:r>
            <a:endParaRPr lang="en-US" sz="2000" dirty="0"/>
          </a:p>
          <a:p>
            <a:r>
              <a:rPr lang="en-US" sz="2000" dirty="0"/>
              <a:t> 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1"/>
                </a:solidFill>
              </a:rPr>
              <a:t>case</a:t>
            </a:r>
            <a:r>
              <a:rPr lang="en-US" sz="2000" dirty="0" smtClean="0"/>
              <a:t> </a:t>
            </a:r>
            <a:r>
              <a:rPr lang="en-US" sz="2000" dirty="0" err="1"/>
              <a:t>Int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 =&gt; ...</a:t>
            </a:r>
          </a:p>
          <a:p>
            <a:r>
              <a:rPr lang="en-US" sz="20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1308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7" grpId="0"/>
      <p:bldP spid="17" grpId="1"/>
      <p:bldP spid="21" grpId="0"/>
      <p:bldP spid="25" grpId="0"/>
      <p:bldP spid="2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889</Words>
  <Application>Microsoft Office PowerPoint</Application>
  <PresentationFormat>Widescreen</PresentationFormat>
  <Paragraphs>332</Paragraphs>
  <Slides>30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Office Theme</vt:lpstr>
      <vt:lpstr>Programming</vt:lpstr>
      <vt:lpstr>Automated Software Verification</vt:lpstr>
      <vt:lpstr>Bird's-Eye View of a Program</vt:lpstr>
      <vt:lpstr>The Program is Only Half of the Story</vt:lpstr>
      <vt:lpstr>Meanwhile in the Literature …</vt:lpstr>
      <vt:lpstr>Talos</vt:lpstr>
      <vt:lpstr>“Full Stack” Robot Compiler</vt:lpstr>
      <vt:lpstr>Robot Compiler</vt:lpstr>
      <vt:lpstr>React</vt:lpstr>
      <vt:lpstr>Verifier</vt:lpstr>
      <vt:lpstr>Example: Edge Follower</vt:lpstr>
      <vt:lpstr>Example: Avoiding Collision</vt:lpstr>
      <vt:lpstr>Controller/Robot Co-Synthesis</vt:lpstr>
      <vt:lpstr>A peek inside the solver</vt:lpstr>
      <vt:lpstr>Kind of Constraints</vt:lpstr>
      <vt:lpstr>δ-Satisfiability</vt:lpstr>
      <vt:lpstr>Branch-and-Prune ICP</vt:lpstr>
      <vt:lpstr>Branch-and-Prune Example</vt:lpstr>
      <vt:lpstr>How do we get simpler models ?</vt:lpstr>
      <vt:lpstr>How do we get simpler models ?</vt:lpstr>
      <vt:lpstr>Interpolation as Weak Quantifier Elimination</vt:lpstr>
      <vt:lpstr>Craig Interpolation</vt:lpstr>
      <vt:lpstr>Proof from ICP:   D, C_(1..n)⊢ ⊥</vt:lpstr>
      <vt:lpstr>Selecting C_i</vt:lpstr>
      <vt:lpstr>Branching</vt:lpstr>
      <vt:lpstr>Pruning by C_i</vt:lpstr>
      <vt:lpstr>ICP Produces Resolution Proofs</vt:lpstr>
      <vt:lpstr>Interpolation Rules</vt:lpstr>
      <vt:lpstr>Example</vt:lpstr>
      <vt:lpstr>Talos 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</dc:title>
  <dc:creator>Damien Zufferey</dc:creator>
  <cp:lastModifiedBy>Damien Zufferey</cp:lastModifiedBy>
  <cp:revision>5</cp:revision>
  <dcterms:created xsi:type="dcterms:W3CDTF">2016-05-02T18:43:27Z</dcterms:created>
  <dcterms:modified xsi:type="dcterms:W3CDTF">2016-05-02T19:53:43Z</dcterms:modified>
</cp:coreProperties>
</file>